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58" r:id="rId5"/>
    <p:sldId id="262" r:id="rId6"/>
    <p:sldId id="260" r:id="rId7"/>
    <p:sldId id="263" r:id="rId8"/>
    <p:sldId id="264" r:id="rId9"/>
    <p:sldId id="266" r:id="rId10"/>
    <p:sldId id="265" r:id="rId11"/>
    <p:sldId id="267" r:id="rId12"/>
    <p:sldId id="268" r:id="rId13"/>
    <p:sldId id="270" r:id="rId14"/>
    <p:sldId id="269" r:id="rId15"/>
    <p:sldId id="271" r:id="rId16"/>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540" autoAdjust="0"/>
  </p:normalViewPr>
  <p:slideViewPr>
    <p:cSldViewPr>
      <p:cViewPr varScale="1">
        <p:scale>
          <a:sx n="49" d="100"/>
          <a:sy n="49" d="100"/>
        </p:scale>
        <p:origin x="-21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51092594591309"/>
          <c:y val="0.13697317497447012"/>
          <c:w val="0.81794116360454938"/>
          <c:h val="0.46577464275298919"/>
        </c:manualLayout>
      </c:layout>
      <c:barChart>
        <c:barDir val="col"/>
        <c:grouping val="clustered"/>
        <c:varyColors val="0"/>
        <c:ser>
          <c:idx val="0"/>
          <c:order val="0"/>
          <c:spPr>
            <a:solidFill>
              <a:srgbClr val="00B050"/>
            </a:solidFill>
          </c:spPr>
          <c:invertIfNegative val="0"/>
          <c:cat>
            <c:strRef>
              <c:f>Sheet1!$A$1:$A$11</c:f>
              <c:strCache>
                <c:ptCount val="11"/>
                <c:pt idx="0">
                  <c:v>Capacity for patients</c:v>
                </c:pt>
                <c:pt idx="1">
                  <c:v>Capacity for feedback</c:v>
                </c:pt>
                <c:pt idx="2">
                  <c:v>Boundaries</c:v>
                </c:pt>
                <c:pt idx="3">
                  <c:v>Isolation</c:v>
                </c:pt>
                <c:pt idx="4">
                  <c:v>Training needs</c:v>
                </c:pt>
                <c:pt idx="5">
                  <c:v>Ongoing development needs</c:v>
                </c:pt>
                <c:pt idx="6">
                  <c:v>Awareness of patient rights</c:v>
                </c:pt>
                <c:pt idx="7">
                  <c:v>Awareness of local services</c:v>
                </c:pt>
                <c:pt idx="8">
                  <c:v>Developing partnerships</c:v>
                </c:pt>
                <c:pt idx="9">
                  <c:v>Networking vs Partnerships</c:v>
                </c:pt>
                <c:pt idx="10">
                  <c:v>3rd Party what's in it for us?</c:v>
                </c:pt>
              </c:strCache>
            </c:strRef>
          </c:cat>
          <c:val>
            <c:numRef>
              <c:f>Sheet1!$B$1:$B$11</c:f>
              <c:numCache>
                <c:formatCode>General</c:formatCode>
                <c:ptCount val="11"/>
                <c:pt idx="0">
                  <c:v>5</c:v>
                </c:pt>
                <c:pt idx="1">
                  <c:v>4</c:v>
                </c:pt>
                <c:pt idx="2">
                  <c:v>3</c:v>
                </c:pt>
                <c:pt idx="3">
                  <c:v>5</c:v>
                </c:pt>
                <c:pt idx="4">
                  <c:v>5</c:v>
                </c:pt>
                <c:pt idx="5">
                  <c:v>3</c:v>
                </c:pt>
                <c:pt idx="6">
                  <c:v>3</c:v>
                </c:pt>
                <c:pt idx="7">
                  <c:v>4</c:v>
                </c:pt>
                <c:pt idx="8">
                  <c:v>5</c:v>
                </c:pt>
                <c:pt idx="9">
                  <c:v>5</c:v>
                </c:pt>
                <c:pt idx="10">
                  <c:v>5</c:v>
                </c:pt>
              </c:numCache>
            </c:numRef>
          </c:val>
        </c:ser>
        <c:dLbls>
          <c:showLegendKey val="0"/>
          <c:showVal val="0"/>
          <c:showCatName val="0"/>
          <c:showSerName val="0"/>
          <c:showPercent val="0"/>
          <c:showBubbleSize val="0"/>
        </c:dLbls>
        <c:gapWidth val="150"/>
        <c:axId val="97711232"/>
        <c:axId val="101044608"/>
      </c:barChart>
      <c:catAx>
        <c:axId val="97711232"/>
        <c:scaling>
          <c:orientation val="minMax"/>
        </c:scaling>
        <c:delete val="0"/>
        <c:axPos val="b"/>
        <c:majorTickMark val="out"/>
        <c:minorTickMark val="none"/>
        <c:tickLblPos val="nextTo"/>
        <c:crossAx val="101044608"/>
        <c:crosses val="autoZero"/>
        <c:auto val="1"/>
        <c:lblAlgn val="ctr"/>
        <c:lblOffset val="100"/>
        <c:noMultiLvlLbl val="0"/>
      </c:catAx>
      <c:valAx>
        <c:axId val="101044608"/>
        <c:scaling>
          <c:orientation val="minMax"/>
        </c:scaling>
        <c:delete val="0"/>
        <c:axPos val="l"/>
        <c:majorGridlines/>
        <c:numFmt formatCode="General" sourceLinked="1"/>
        <c:majorTickMark val="out"/>
        <c:minorTickMark val="none"/>
        <c:tickLblPos val="nextTo"/>
        <c:crossAx val="97711232"/>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1F29FA-B011-4DFA-A2F8-E70B4F7FF450}"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n-GB"/>
        </a:p>
      </dgm:t>
    </dgm:pt>
    <dgm:pt modelId="{EBB50C70-5052-4412-BA5D-7A0D2ADC899F}">
      <dgm:prSet phldrT="[Text]"/>
      <dgm:spPr/>
      <dgm:t>
        <a:bodyPr/>
        <a:lstStyle/>
        <a:p>
          <a:r>
            <a:rPr lang="en-GB" dirty="0" smtClean="0"/>
            <a:t>Open Door</a:t>
          </a:r>
          <a:endParaRPr lang="en-GB" dirty="0"/>
        </a:p>
      </dgm:t>
    </dgm:pt>
    <dgm:pt modelId="{40ABF520-8DE5-4631-97CC-31652B351AC1}" type="parTrans" cxnId="{A1146165-743E-4F51-9C86-8D28B9AFE1DA}">
      <dgm:prSet/>
      <dgm:spPr/>
      <dgm:t>
        <a:bodyPr/>
        <a:lstStyle/>
        <a:p>
          <a:endParaRPr lang="en-GB"/>
        </a:p>
      </dgm:t>
    </dgm:pt>
    <dgm:pt modelId="{C0BCC202-9E20-4967-8DC3-1EBD2D5BB640}" type="sibTrans" cxnId="{A1146165-743E-4F51-9C86-8D28B9AFE1DA}">
      <dgm:prSet/>
      <dgm:spPr/>
      <dgm:t>
        <a:bodyPr/>
        <a:lstStyle/>
        <a:p>
          <a:endParaRPr lang="en-GB"/>
        </a:p>
      </dgm:t>
    </dgm:pt>
    <dgm:pt modelId="{9CD4FA44-1A9F-4659-B574-C83163F57741}">
      <dgm:prSet phldrT="[Text]"/>
      <dgm:spPr/>
      <dgm:t>
        <a:bodyPr/>
        <a:lstStyle/>
        <a:p>
          <a:r>
            <a:rPr lang="en-GB" dirty="0" smtClean="0"/>
            <a:t>Office Desk</a:t>
          </a:r>
          <a:endParaRPr lang="en-GB" dirty="0"/>
        </a:p>
      </dgm:t>
    </dgm:pt>
    <dgm:pt modelId="{7E45353B-E2BD-46D5-81FF-9AFE4FC13D16}" type="parTrans" cxnId="{34B98284-B099-4416-8625-BF400110C55A}">
      <dgm:prSet/>
      <dgm:spPr/>
      <dgm:t>
        <a:bodyPr/>
        <a:lstStyle/>
        <a:p>
          <a:endParaRPr lang="en-GB"/>
        </a:p>
      </dgm:t>
    </dgm:pt>
    <dgm:pt modelId="{199BE42B-8C73-47EE-A3FF-DAFF87E1DE1F}" type="sibTrans" cxnId="{34B98284-B099-4416-8625-BF400110C55A}">
      <dgm:prSet/>
      <dgm:spPr/>
      <dgm:t>
        <a:bodyPr/>
        <a:lstStyle/>
        <a:p>
          <a:endParaRPr lang="en-GB"/>
        </a:p>
      </dgm:t>
    </dgm:pt>
    <dgm:pt modelId="{436724E6-3916-4E1D-94DD-236C91BBF7E1}">
      <dgm:prSet phldrT="[Text]"/>
      <dgm:spPr/>
      <dgm:t>
        <a:bodyPr/>
        <a:lstStyle/>
        <a:p>
          <a:r>
            <a:rPr lang="en-GB" dirty="0" smtClean="0"/>
            <a:t>Team Meetings</a:t>
          </a:r>
          <a:endParaRPr lang="en-GB" dirty="0"/>
        </a:p>
      </dgm:t>
    </dgm:pt>
    <dgm:pt modelId="{C8551880-8BE8-4398-85B1-06683ECD8447}" type="parTrans" cxnId="{7D1B5B37-BA0F-49CE-B54F-AC989FBD7C3F}">
      <dgm:prSet/>
      <dgm:spPr/>
      <dgm:t>
        <a:bodyPr/>
        <a:lstStyle/>
        <a:p>
          <a:endParaRPr lang="en-GB"/>
        </a:p>
      </dgm:t>
    </dgm:pt>
    <dgm:pt modelId="{D86DCBC2-49E5-4CEB-8137-15F990D253CA}" type="sibTrans" cxnId="{7D1B5B37-BA0F-49CE-B54F-AC989FBD7C3F}">
      <dgm:prSet/>
      <dgm:spPr/>
      <dgm:t>
        <a:bodyPr/>
        <a:lstStyle/>
        <a:p>
          <a:endParaRPr lang="en-GB"/>
        </a:p>
      </dgm:t>
    </dgm:pt>
    <dgm:pt modelId="{955714C6-5293-48F1-AC2D-2A395E67501E}">
      <dgm:prSet phldrT="[Text]"/>
      <dgm:spPr/>
      <dgm:t>
        <a:bodyPr/>
        <a:lstStyle/>
        <a:p>
          <a:r>
            <a:rPr lang="en-GB" dirty="0" smtClean="0"/>
            <a:t>Support sessions</a:t>
          </a:r>
          <a:endParaRPr lang="en-GB" dirty="0"/>
        </a:p>
      </dgm:t>
    </dgm:pt>
    <dgm:pt modelId="{79274F7E-D434-47D4-9F38-E44A19422C04}" type="parTrans" cxnId="{5BDE8740-961C-451E-8A53-5B5075259404}">
      <dgm:prSet/>
      <dgm:spPr/>
      <dgm:t>
        <a:bodyPr/>
        <a:lstStyle/>
        <a:p>
          <a:endParaRPr lang="en-GB"/>
        </a:p>
      </dgm:t>
    </dgm:pt>
    <dgm:pt modelId="{5E2EEC3E-D82C-4900-B6DF-FAAEE0CE0868}" type="sibTrans" cxnId="{5BDE8740-961C-451E-8A53-5B5075259404}">
      <dgm:prSet/>
      <dgm:spPr/>
      <dgm:t>
        <a:bodyPr/>
        <a:lstStyle/>
        <a:p>
          <a:endParaRPr lang="en-GB"/>
        </a:p>
      </dgm:t>
    </dgm:pt>
    <dgm:pt modelId="{85A180EB-3E9B-4A65-B141-F1B853F4DFE1}">
      <dgm:prSet phldrT="[Text]"/>
      <dgm:spPr/>
      <dgm:t>
        <a:bodyPr/>
        <a:lstStyle/>
        <a:p>
          <a:r>
            <a:rPr lang="en-GB" dirty="0" smtClean="0"/>
            <a:t>Annual Appraisal</a:t>
          </a:r>
          <a:endParaRPr lang="en-GB" dirty="0"/>
        </a:p>
      </dgm:t>
    </dgm:pt>
    <dgm:pt modelId="{6DFF7C86-5CD2-4CD3-A298-484141BFAF47}" type="parTrans" cxnId="{7350E106-02E4-4DC8-9C8E-BE306DD1EF0C}">
      <dgm:prSet/>
      <dgm:spPr/>
      <dgm:t>
        <a:bodyPr/>
        <a:lstStyle/>
        <a:p>
          <a:endParaRPr lang="en-GB"/>
        </a:p>
      </dgm:t>
    </dgm:pt>
    <dgm:pt modelId="{C2765AD0-8479-448B-B4C9-125D1AFF8D30}" type="sibTrans" cxnId="{7350E106-02E4-4DC8-9C8E-BE306DD1EF0C}">
      <dgm:prSet/>
      <dgm:spPr/>
      <dgm:t>
        <a:bodyPr/>
        <a:lstStyle/>
        <a:p>
          <a:endParaRPr lang="en-GB"/>
        </a:p>
      </dgm:t>
    </dgm:pt>
    <dgm:pt modelId="{EDDD08E1-5F6D-496B-B8BC-78BF4829A31C}" type="pres">
      <dgm:prSet presAssocID="{871F29FA-B011-4DFA-A2F8-E70B4F7FF450}" presName="cycle" presStyleCnt="0">
        <dgm:presLayoutVars>
          <dgm:dir/>
          <dgm:resizeHandles val="exact"/>
        </dgm:presLayoutVars>
      </dgm:prSet>
      <dgm:spPr/>
      <dgm:t>
        <a:bodyPr/>
        <a:lstStyle/>
        <a:p>
          <a:endParaRPr lang="en-GB"/>
        </a:p>
      </dgm:t>
    </dgm:pt>
    <dgm:pt modelId="{D3CEFEFC-428A-45D9-84CF-2C664D516F81}" type="pres">
      <dgm:prSet presAssocID="{EBB50C70-5052-4412-BA5D-7A0D2ADC899F}" presName="node" presStyleLbl="node1" presStyleIdx="0" presStyleCnt="5">
        <dgm:presLayoutVars>
          <dgm:bulletEnabled val="1"/>
        </dgm:presLayoutVars>
      </dgm:prSet>
      <dgm:spPr/>
      <dgm:t>
        <a:bodyPr/>
        <a:lstStyle/>
        <a:p>
          <a:endParaRPr lang="en-GB"/>
        </a:p>
      </dgm:t>
    </dgm:pt>
    <dgm:pt modelId="{AE1334ED-0FFF-423F-BAE0-C39443BF1C48}" type="pres">
      <dgm:prSet presAssocID="{EBB50C70-5052-4412-BA5D-7A0D2ADC899F}" presName="spNode" presStyleCnt="0"/>
      <dgm:spPr/>
    </dgm:pt>
    <dgm:pt modelId="{6A9562C9-CACB-45EF-A74A-47A5EF1732A6}" type="pres">
      <dgm:prSet presAssocID="{C0BCC202-9E20-4967-8DC3-1EBD2D5BB640}" presName="sibTrans" presStyleLbl="sibTrans1D1" presStyleIdx="0" presStyleCnt="5"/>
      <dgm:spPr/>
      <dgm:t>
        <a:bodyPr/>
        <a:lstStyle/>
        <a:p>
          <a:endParaRPr lang="en-GB"/>
        </a:p>
      </dgm:t>
    </dgm:pt>
    <dgm:pt modelId="{F9A937AD-1FF4-4191-93F2-E811B3BF42F7}" type="pres">
      <dgm:prSet presAssocID="{9CD4FA44-1A9F-4659-B574-C83163F57741}" presName="node" presStyleLbl="node1" presStyleIdx="1" presStyleCnt="5">
        <dgm:presLayoutVars>
          <dgm:bulletEnabled val="1"/>
        </dgm:presLayoutVars>
      </dgm:prSet>
      <dgm:spPr/>
      <dgm:t>
        <a:bodyPr/>
        <a:lstStyle/>
        <a:p>
          <a:endParaRPr lang="en-GB"/>
        </a:p>
      </dgm:t>
    </dgm:pt>
    <dgm:pt modelId="{398D6F50-00AB-44CD-825E-904EB1C73F10}" type="pres">
      <dgm:prSet presAssocID="{9CD4FA44-1A9F-4659-B574-C83163F57741}" presName="spNode" presStyleCnt="0"/>
      <dgm:spPr/>
    </dgm:pt>
    <dgm:pt modelId="{4CB7DB86-458A-44E5-8B9C-2B4F56C555CD}" type="pres">
      <dgm:prSet presAssocID="{199BE42B-8C73-47EE-A3FF-DAFF87E1DE1F}" presName="sibTrans" presStyleLbl="sibTrans1D1" presStyleIdx="1" presStyleCnt="5"/>
      <dgm:spPr/>
      <dgm:t>
        <a:bodyPr/>
        <a:lstStyle/>
        <a:p>
          <a:endParaRPr lang="en-GB"/>
        </a:p>
      </dgm:t>
    </dgm:pt>
    <dgm:pt modelId="{FE046005-F972-499F-8A27-F667E194D95B}" type="pres">
      <dgm:prSet presAssocID="{436724E6-3916-4E1D-94DD-236C91BBF7E1}" presName="node" presStyleLbl="node1" presStyleIdx="2" presStyleCnt="5">
        <dgm:presLayoutVars>
          <dgm:bulletEnabled val="1"/>
        </dgm:presLayoutVars>
      </dgm:prSet>
      <dgm:spPr/>
      <dgm:t>
        <a:bodyPr/>
        <a:lstStyle/>
        <a:p>
          <a:endParaRPr lang="en-GB"/>
        </a:p>
      </dgm:t>
    </dgm:pt>
    <dgm:pt modelId="{65D0D04A-FC73-46DD-8D24-BFD6131F132C}" type="pres">
      <dgm:prSet presAssocID="{436724E6-3916-4E1D-94DD-236C91BBF7E1}" presName="spNode" presStyleCnt="0"/>
      <dgm:spPr/>
    </dgm:pt>
    <dgm:pt modelId="{0B8699B6-78D5-4875-86CF-608DE56009C1}" type="pres">
      <dgm:prSet presAssocID="{D86DCBC2-49E5-4CEB-8137-15F990D253CA}" presName="sibTrans" presStyleLbl="sibTrans1D1" presStyleIdx="2" presStyleCnt="5"/>
      <dgm:spPr/>
      <dgm:t>
        <a:bodyPr/>
        <a:lstStyle/>
        <a:p>
          <a:endParaRPr lang="en-GB"/>
        </a:p>
      </dgm:t>
    </dgm:pt>
    <dgm:pt modelId="{ADD4C56E-D8AD-4061-9CF2-677799652A2C}" type="pres">
      <dgm:prSet presAssocID="{955714C6-5293-48F1-AC2D-2A395E67501E}" presName="node" presStyleLbl="node1" presStyleIdx="3" presStyleCnt="5">
        <dgm:presLayoutVars>
          <dgm:bulletEnabled val="1"/>
        </dgm:presLayoutVars>
      </dgm:prSet>
      <dgm:spPr/>
      <dgm:t>
        <a:bodyPr/>
        <a:lstStyle/>
        <a:p>
          <a:endParaRPr lang="en-GB"/>
        </a:p>
      </dgm:t>
    </dgm:pt>
    <dgm:pt modelId="{8AC8D74F-BA9F-487A-B481-FD6F819EEF44}" type="pres">
      <dgm:prSet presAssocID="{955714C6-5293-48F1-AC2D-2A395E67501E}" presName="spNode" presStyleCnt="0"/>
      <dgm:spPr/>
    </dgm:pt>
    <dgm:pt modelId="{FEA8804D-F60A-40B9-B672-8DA895254C92}" type="pres">
      <dgm:prSet presAssocID="{5E2EEC3E-D82C-4900-B6DF-FAAEE0CE0868}" presName="sibTrans" presStyleLbl="sibTrans1D1" presStyleIdx="3" presStyleCnt="5"/>
      <dgm:spPr/>
      <dgm:t>
        <a:bodyPr/>
        <a:lstStyle/>
        <a:p>
          <a:endParaRPr lang="en-GB"/>
        </a:p>
      </dgm:t>
    </dgm:pt>
    <dgm:pt modelId="{BEB03EF0-95BA-4C03-978F-383B5C9572A6}" type="pres">
      <dgm:prSet presAssocID="{85A180EB-3E9B-4A65-B141-F1B853F4DFE1}" presName="node" presStyleLbl="node1" presStyleIdx="4" presStyleCnt="5">
        <dgm:presLayoutVars>
          <dgm:bulletEnabled val="1"/>
        </dgm:presLayoutVars>
      </dgm:prSet>
      <dgm:spPr/>
      <dgm:t>
        <a:bodyPr/>
        <a:lstStyle/>
        <a:p>
          <a:endParaRPr lang="en-GB"/>
        </a:p>
      </dgm:t>
    </dgm:pt>
    <dgm:pt modelId="{6A3C303B-3E4F-4FEF-91E9-9DC5779900F3}" type="pres">
      <dgm:prSet presAssocID="{85A180EB-3E9B-4A65-B141-F1B853F4DFE1}" presName="spNode" presStyleCnt="0"/>
      <dgm:spPr/>
    </dgm:pt>
    <dgm:pt modelId="{477C5F5D-1CBD-4E4A-A369-7322320554F8}" type="pres">
      <dgm:prSet presAssocID="{C2765AD0-8479-448B-B4C9-125D1AFF8D30}" presName="sibTrans" presStyleLbl="sibTrans1D1" presStyleIdx="4" presStyleCnt="5"/>
      <dgm:spPr/>
      <dgm:t>
        <a:bodyPr/>
        <a:lstStyle/>
        <a:p>
          <a:endParaRPr lang="en-GB"/>
        </a:p>
      </dgm:t>
    </dgm:pt>
  </dgm:ptLst>
  <dgm:cxnLst>
    <dgm:cxn modelId="{0E408A59-999F-460A-8164-61624EFA104C}" type="presOf" srcId="{9CD4FA44-1A9F-4659-B574-C83163F57741}" destId="{F9A937AD-1FF4-4191-93F2-E811B3BF42F7}" srcOrd="0" destOrd="0" presId="urn:microsoft.com/office/officeart/2005/8/layout/cycle5"/>
    <dgm:cxn modelId="{AB9693D1-83A8-4F85-8EBA-7EB49CABE9D4}" type="presOf" srcId="{436724E6-3916-4E1D-94DD-236C91BBF7E1}" destId="{FE046005-F972-499F-8A27-F667E194D95B}" srcOrd="0" destOrd="0" presId="urn:microsoft.com/office/officeart/2005/8/layout/cycle5"/>
    <dgm:cxn modelId="{C2F75F4A-2812-4CB7-BFAE-6D2D8B109994}" type="presOf" srcId="{955714C6-5293-48F1-AC2D-2A395E67501E}" destId="{ADD4C56E-D8AD-4061-9CF2-677799652A2C}" srcOrd="0" destOrd="0" presId="urn:microsoft.com/office/officeart/2005/8/layout/cycle5"/>
    <dgm:cxn modelId="{99E2ED9E-73FB-4E27-B308-2D01EBC45A8A}" type="presOf" srcId="{5E2EEC3E-D82C-4900-B6DF-FAAEE0CE0868}" destId="{FEA8804D-F60A-40B9-B672-8DA895254C92}" srcOrd="0" destOrd="0" presId="urn:microsoft.com/office/officeart/2005/8/layout/cycle5"/>
    <dgm:cxn modelId="{22CB126F-38AD-4FBB-9AF6-17121EA0BF28}" type="presOf" srcId="{EBB50C70-5052-4412-BA5D-7A0D2ADC899F}" destId="{D3CEFEFC-428A-45D9-84CF-2C664D516F81}" srcOrd="0" destOrd="0" presId="urn:microsoft.com/office/officeart/2005/8/layout/cycle5"/>
    <dgm:cxn modelId="{7D1B5B37-BA0F-49CE-B54F-AC989FBD7C3F}" srcId="{871F29FA-B011-4DFA-A2F8-E70B4F7FF450}" destId="{436724E6-3916-4E1D-94DD-236C91BBF7E1}" srcOrd="2" destOrd="0" parTransId="{C8551880-8BE8-4398-85B1-06683ECD8447}" sibTransId="{D86DCBC2-49E5-4CEB-8137-15F990D253CA}"/>
    <dgm:cxn modelId="{8140D915-4F2A-4E5F-B101-6888AF1789BD}" type="presOf" srcId="{D86DCBC2-49E5-4CEB-8137-15F990D253CA}" destId="{0B8699B6-78D5-4875-86CF-608DE56009C1}" srcOrd="0" destOrd="0" presId="urn:microsoft.com/office/officeart/2005/8/layout/cycle5"/>
    <dgm:cxn modelId="{34B98284-B099-4416-8625-BF400110C55A}" srcId="{871F29FA-B011-4DFA-A2F8-E70B4F7FF450}" destId="{9CD4FA44-1A9F-4659-B574-C83163F57741}" srcOrd="1" destOrd="0" parTransId="{7E45353B-E2BD-46D5-81FF-9AFE4FC13D16}" sibTransId="{199BE42B-8C73-47EE-A3FF-DAFF87E1DE1F}"/>
    <dgm:cxn modelId="{79390454-0611-4020-A6FF-78E40B9E39FC}" type="presOf" srcId="{C0BCC202-9E20-4967-8DC3-1EBD2D5BB640}" destId="{6A9562C9-CACB-45EF-A74A-47A5EF1732A6}" srcOrd="0" destOrd="0" presId="urn:microsoft.com/office/officeart/2005/8/layout/cycle5"/>
    <dgm:cxn modelId="{035BFB0F-98FD-46E4-82A7-13C138D86494}" type="presOf" srcId="{199BE42B-8C73-47EE-A3FF-DAFF87E1DE1F}" destId="{4CB7DB86-458A-44E5-8B9C-2B4F56C555CD}" srcOrd="0" destOrd="0" presId="urn:microsoft.com/office/officeart/2005/8/layout/cycle5"/>
    <dgm:cxn modelId="{1AC21870-F96E-4D55-B5C8-697B1C6ED252}" type="presOf" srcId="{C2765AD0-8479-448B-B4C9-125D1AFF8D30}" destId="{477C5F5D-1CBD-4E4A-A369-7322320554F8}" srcOrd="0" destOrd="0" presId="urn:microsoft.com/office/officeart/2005/8/layout/cycle5"/>
    <dgm:cxn modelId="{7350E106-02E4-4DC8-9C8E-BE306DD1EF0C}" srcId="{871F29FA-B011-4DFA-A2F8-E70B4F7FF450}" destId="{85A180EB-3E9B-4A65-B141-F1B853F4DFE1}" srcOrd="4" destOrd="0" parTransId="{6DFF7C86-5CD2-4CD3-A298-484141BFAF47}" sibTransId="{C2765AD0-8479-448B-B4C9-125D1AFF8D30}"/>
    <dgm:cxn modelId="{A1146165-743E-4F51-9C86-8D28B9AFE1DA}" srcId="{871F29FA-B011-4DFA-A2F8-E70B4F7FF450}" destId="{EBB50C70-5052-4412-BA5D-7A0D2ADC899F}" srcOrd="0" destOrd="0" parTransId="{40ABF520-8DE5-4631-97CC-31652B351AC1}" sibTransId="{C0BCC202-9E20-4967-8DC3-1EBD2D5BB640}"/>
    <dgm:cxn modelId="{6E74E8B5-123C-422D-BA4A-F27D4D6CB3C7}" type="presOf" srcId="{85A180EB-3E9B-4A65-B141-F1B853F4DFE1}" destId="{BEB03EF0-95BA-4C03-978F-383B5C9572A6}" srcOrd="0" destOrd="0" presId="urn:microsoft.com/office/officeart/2005/8/layout/cycle5"/>
    <dgm:cxn modelId="{DFD0213F-1CFA-4AAB-A592-17C8E79AE454}" type="presOf" srcId="{871F29FA-B011-4DFA-A2F8-E70B4F7FF450}" destId="{EDDD08E1-5F6D-496B-B8BC-78BF4829A31C}" srcOrd="0" destOrd="0" presId="urn:microsoft.com/office/officeart/2005/8/layout/cycle5"/>
    <dgm:cxn modelId="{5BDE8740-961C-451E-8A53-5B5075259404}" srcId="{871F29FA-B011-4DFA-A2F8-E70B4F7FF450}" destId="{955714C6-5293-48F1-AC2D-2A395E67501E}" srcOrd="3" destOrd="0" parTransId="{79274F7E-D434-47D4-9F38-E44A19422C04}" sibTransId="{5E2EEC3E-D82C-4900-B6DF-FAAEE0CE0868}"/>
    <dgm:cxn modelId="{FDDE233A-C95D-4854-9DAE-8E2CF91062B6}" type="presParOf" srcId="{EDDD08E1-5F6D-496B-B8BC-78BF4829A31C}" destId="{D3CEFEFC-428A-45D9-84CF-2C664D516F81}" srcOrd="0" destOrd="0" presId="urn:microsoft.com/office/officeart/2005/8/layout/cycle5"/>
    <dgm:cxn modelId="{D9C4B644-9431-4175-A17B-22E63165FF79}" type="presParOf" srcId="{EDDD08E1-5F6D-496B-B8BC-78BF4829A31C}" destId="{AE1334ED-0FFF-423F-BAE0-C39443BF1C48}" srcOrd="1" destOrd="0" presId="urn:microsoft.com/office/officeart/2005/8/layout/cycle5"/>
    <dgm:cxn modelId="{1B938CFB-BCE9-4789-AC50-EB3E1F1C4315}" type="presParOf" srcId="{EDDD08E1-5F6D-496B-B8BC-78BF4829A31C}" destId="{6A9562C9-CACB-45EF-A74A-47A5EF1732A6}" srcOrd="2" destOrd="0" presId="urn:microsoft.com/office/officeart/2005/8/layout/cycle5"/>
    <dgm:cxn modelId="{252B1AE4-EA01-4146-A67A-2440CBF93834}" type="presParOf" srcId="{EDDD08E1-5F6D-496B-B8BC-78BF4829A31C}" destId="{F9A937AD-1FF4-4191-93F2-E811B3BF42F7}" srcOrd="3" destOrd="0" presId="urn:microsoft.com/office/officeart/2005/8/layout/cycle5"/>
    <dgm:cxn modelId="{55FD954D-35CB-4D09-A346-7F1D0F5276EE}" type="presParOf" srcId="{EDDD08E1-5F6D-496B-B8BC-78BF4829A31C}" destId="{398D6F50-00AB-44CD-825E-904EB1C73F10}" srcOrd="4" destOrd="0" presId="urn:microsoft.com/office/officeart/2005/8/layout/cycle5"/>
    <dgm:cxn modelId="{1810CA76-B746-44E8-9738-89DAD8EBDA8E}" type="presParOf" srcId="{EDDD08E1-5F6D-496B-B8BC-78BF4829A31C}" destId="{4CB7DB86-458A-44E5-8B9C-2B4F56C555CD}" srcOrd="5" destOrd="0" presId="urn:microsoft.com/office/officeart/2005/8/layout/cycle5"/>
    <dgm:cxn modelId="{87D3EAF9-342D-45AE-A71A-E4636336BFD2}" type="presParOf" srcId="{EDDD08E1-5F6D-496B-B8BC-78BF4829A31C}" destId="{FE046005-F972-499F-8A27-F667E194D95B}" srcOrd="6" destOrd="0" presId="urn:microsoft.com/office/officeart/2005/8/layout/cycle5"/>
    <dgm:cxn modelId="{BF2C54B5-6A33-4F08-926D-56412447AD8A}" type="presParOf" srcId="{EDDD08E1-5F6D-496B-B8BC-78BF4829A31C}" destId="{65D0D04A-FC73-46DD-8D24-BFD6131F132C}" srcOrd="7" destOrd="0" presId="urn:microsoft.com/office/officeart/2005/8/layout/cycle5"/>
    <dgm:cxn modelId="{D3C8C064-9D4E-4FCD-B0DE-606EE14B9A72}" type="presParOf" srcId="{EDDD08E1-5F6D-496B-B8BC-78BF4829A31C}" destId="{0B8699B6-78D5-4875-86CF-608DE56009C1}" srcOrd="8" destOrd="0" presId="urn:microsoft.com/office/officeart/2005/8/layout/cycle5"/>
    <dgm:cxn modelId="{08DCFE84-23EC-4B51-97A5-9CC4BB1EFFD8}" type="presParOf" srcId="{EDDD08E1-5F6D-496B-B8BC-78BF4829A31C}" destId="{ADD4C56E-D8AD-4061-9CF2-677799652A2C}" srcOrd="9" destOrd="0" presId="urn:microsoft.com/office/officeart/2005/8/layout/cycle5"/>
    <dgm:cxn modelId="{CFB77101-39C4-4779-9758-C65D618F0EA6}" type="presParOf" srcId="{EDDD08E1-5F6D-496B-B8BC-78BF4829A31C}" destId="{8AC8D74F-BA9F-487A-B481-FD6F819EEF44}" srcOrd="10" destOrd="0" presId="urn:microsoft.com/office/officeart/2005/8/layout/cycle5"/>
    <dgm:cxn modelId="{32C618E9-0FB2-4C8E-B35B-5DFE492BFCA8}" type="presParOf" srcId="{EDDD08E1-5F6D-496B-B8BC-78BF4829A31C}" destId="{FEA8804D-F60A-40B9-B672-8DA895254C92}" srcOrd="11" destOrd="0" presId="urn:microsoft.com/office/officeart/2005/8/layout/cycle5"/>
    <dgm:cxn modelId="{5F26BB59-21B4-4A51-8950-54ACAC223698}" type="presParOf" srcId="{EDDD08E1-5F6D-496B-B8BC-78BF4829A31C}" destId="{BEB03EF0-95BA-4C03-978F-383B5C9572A6}" srcOrd="12" destOrd="0" presId="urn:microsoft.com/office/officeart/2005/8/layout/cycle5"/>
    <dgm:cxn modelId="{F0881B62-3FDA-46DE-891E-55073740D5F1}" type="presParOf" srcId="{EDDD08E1-5F6D-496B-B8BC-78BF4829A31C}" destId="{6A3C303B-3E4F-4FEF-91E9-9DC5779900F3}" srcOrd="13" destOrd="0" presId="urn:microsoft.com/office/officeart/2005/8/layout/cycle5"/>
    <dgm:cxn modelId="{F6152EFC-EF6F-4412-9574-8701B64CBA4B}" type="presParOf" srcId="{EDDD08E1-5F6D-496B-B8BC-78BF4829A31C}" destId="{477C5F5D-1CBD-4E4A-A369-7322320554F8}"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684816-99B6-4401-A915-6B3B1839FA70}" type="doc">
      <dgm:prSet loTypeId="urn:microsoft.com/office/officeart/2005/8/layout/cycle8" loCatId="cycle" qsTypeId="urn:microsoft.com/office/officeart/2005/8/quickstyle/simple1" qsCatId="simple" csTypeId="urn:microsoft.com/office/officeart/2005/8/colors/accent1_2" csCatId="accent1" phldr="1"/>
      <dgm:spPr/>
    </dgm:pt>
    <dgm:pt modelId="{0EC51185-8693-4FC4-B133-270532282D89}">
      <dgm:prSet phldrT="[Text]"/>
      <dgm:spPr>
        <a:solidFill>
          <a:schemeClr val="accent3">
            <a:lumMod val="60000"/>
            <a:lumOff val="40000"/>
          </a:schemeClr>
        </a:solidFill>
      </dgm:spPr>
      <dgm:t>
        <a:bodyPr/>
        <a:lstStyle/>
        <a:p>
          <a:r>
            <a:rPr lang="en-GB" dirty="0" smtClean="0">
              <a:solidFill>
                <a:schemeClr val="tx1"/>
              </a:solidFill>
            </a:rPr>
            <a:t>Valued</a:t>
          </a:r>
          <a:endParaRPr lang="en-GB" dirty="0">
            <a:solidFill>
              <a:schemeClr val="tx1"/>
            </a:solidFill>
          </a:endParaRPr>
        </a:p>
      </dgm:t>
    </dgm:pt>
    <dgm:pt modelId="{AD6D11A4-3670-4B76-9CCF-A2E7C65A3E69}" type="parTrans" cxnId="{42A4B0DC-F195-4861-A887-8C107B6AE41D}">
      <dgm:prSet/>
      <dgm:spPr/>
      <dgm:t>
        <a:bodyPr/>
        <a:lstStyle/>
        <a:p>
          <a:endParaRPr lang="en-GB"/>
        </a:p>
      </dgm:t>
    </dgm:pt>
    <dgm:pt modelId="{AC6A2107-8C85-4A0D-BE15-1AA95C8BFCE6}" type="sibTrans" cxnId="{42A4B0DC-F195-4861-A887-8C107B6AE41D}">
      <dgm:prSet/>
      <dgm:spPr/>
      <dgm:t>
        <a:bodyPr/>
        <a:lstStyle/>
        <a:p>
          <a:endParaRPr lang="en-GB"/>
        </a:p>
      </dgm:t>
    </dgm:pt>
    <dgm:pt modelId="{37DA0A95-8266-413C-9933-4DBFC81D5C42}">
      <dgm:prSet phldrT="[Text]"/>
      <dgm:spPr>
        <a:solidFill>
          <a:srgbClr val="CC99FF"/>
        </a:solidFill>
      </dgm:spPr>
      <dgm:t>
        <a:bodyPr/>
        <a:lstStyle/>
        <a:p>
          <a:r>
            <a:rPr lang="en-GB" dirty="0" smtClean="0">
              <a:solidFill>
                <a:schemeClr val="tx1"/>
              </a:solidFill>
            </a:rPr>
            <a:t>Supported</a:t>
          </a:r>
          <a:endParaRPr lang="en-GB" dirty="0">
            <a:solidFill>
              <a:schemeClr val="tx1"/>
            </a:solidFill>
          </a:endParaRPr>
        </a:p>
      </dgm:t>
    </dgm:pt>
    <dgm:pt modelId="{4A053B58-0E81-4BCD-A8EA-1757B861A743}" type="parTrans" cxnId="{E0972F25-E140-4505-A976-0FCF94C72750}">
      <dgm:prSet/>
      <dgm:spPr/>
      <dgm:t>
        <a:bodyPr/>
        <a:lstStyle/>
        <a:p>
          <a:endParaRPr lang="en-GB"/>
        </a:p>
      </dgm:t>
    </dgm:pt>
    <dgm:pt modelId="{BD9C132E-45B6-49A0-8912-CAD05CDDBC4D}" type="sibTrans" cxnId="{E0972F25-E140-4505-A976-0FCF94C72750}">
      <dgm:prSet/>
      <dgm:spPr/>
      <dgm:t>
        <a:bodyPr/>
        <a:lstStyle/>
        <a:p>
          <a:endParaRPr lang="en-GB"/>
        </a:p>
      </dgm:t>
    </dgm:pt>
    <dgm:pt modelId="{626701E0-7433-4E2C-BB0F-BB3F8FE8959E}">
      <dgm:prSet phldrT="[Text]"/>
      <dgm:spPr>
        <a:solidFill>
          <a:schemeClr val="accent1">
            <a:lumMod val="60000"/>
            <a:lumOff val="40000"/>
          </a:schemeClr>
        </a:solidFill>
      </dgm:spPr>
      <dgm:t>
        <a:bodyPr/>
        <a:lstStyle/>
        <a:p>
          <a:r>
            <a:rPr lang="en-GB" dirty="0" smtClean="0">
              <a:solidFill>
                <a:schemeClr val="tx1"/>
              </a:solidFill>
            </a:rPr>
            <a:t>Recognised</a:t>
          </a:r>
          <a:endParaRPr lang="en-GB" dirty="0">
            <a:solidFill>
              <a:schemeClr val="tx1"/>
            </a:solidFill>
          </a:endParaRPr>
        </a:p>
      </dgm:t>
    </dgm:pt>
    <dgm:pt modelId="{ACF65129-93C3-4D27-A047-EF6C94DB2C16}" type="parTrans" cxnId="{75AF3A28-9CC0-462C-83E9-9948BD89E01B}">
      <dgm:prSet/>
      <dgm:spPr/>
      <dgm:t>
        <a:bodyPr/>
        <a:lstStyle/>
        <a:p>
          <a:endParaRPr lang="en-GB"/>
        </a:p>
      </dgm:t>
    </dgm:pt>
    <dgm:pt modelId="{F5A018EC-2BB1-47E7-918B-29C9B77B2F26}" type="sibTrans" cxnId="{75AF3A28-9CC0-462C-83E9-9948BD89E01B}">
      <dgm:prSet/>
      <dgm:spPr/>
      <dgm:t>
        <a:bodyPr/>
        <a:lstStyle/>
        <a:p>
          <a:endParaRPr lang="en-GB"/>
        </a:p>
      </dgm:t>
    </dgm:pt>
    <dgm:pt modelId="{10B55C47-07D4-4577-98E9-DC990284CA66}" type="pres">
      <dgm:prSet presAssocID="{8B684816-99B6-4401-A915-6B3B1839FA70}" presName="compositeShape" presStyleCnt="0">
        <dgm:presLayoutVars>
          <dgm:chMax val="7"/>
          <dgm:dir/>
          <dgm:resizeHandles val="exact"/>
        </dgm:presLayoutVars>
      </dgm:prSet>
      <dgm:spPr/>
    </dgm:pt>
    <dgm:pt modelId="{4111CD2F-966C-4AE8-8988-EC2BE88088D7}" type="pres">
      <dgm:prSet presAssocID="{8B684816-99B6-4401-A915-6B3B1839FA70}" presName="wedge1" presStyleLbl="node1" presStyleIdx="0" presStyleCnt="3"/>
      <dgm:spPr/>
      <dgm:t>
        <a:bodyPr/>
        <a:lstStyle/>
        <a:p>
          <a:endParaRPr lang="en-GB"/>
        </a:p>
      </dgm:t>
    </dgm:pt>
    <dgm:pt modelId="{B6CCE0E8-9814-487D-B224-9C1D67C6B48A}" type="pres">
      <dgm:prSet presAssocID="{8B684816-99B6-4401-A915-6B3B1839FA70}" presName="dummy1a" presStyleCnt="0"/>
      <dgm:spPr/>
    </dgm:pt>
    <dgm:pt modelId="{2FCD3998-9B9D-4C6D-A176-B5D0675A35B8}" type="pres">
      <dgm:prSet presAssocID="{8B684816-99B6-4401-A915-6B3B1839FA70}" presName="dummy1b" presStyleCnt="0"/>
      <dgm:spPr/>
    </dgm:pt>
    <dgm:pt modelId="{479F6A78-F0FF-4834-BDE0-2A0FD6569BBC}" type="pres">
      <dgm:prSet presAssocID="{8B684816-99B6-4401-A915-6B3B1839FA70}" presName="wedge1Tx" presStyleLbl="node1" presStyleIdx="0" presStyleCnt="3">
        <dgm:presLayoutVars>
          <dgm:chMax val="0"/>
          <dgm:chPref val="0"/>
          <dgm:bulletEnabled val="1"/>
        </dgm:presLayoutVars>
      </dgm:prSet>
      <dgm:spPr/>
      <dgm:t>
        <a:bodyPr/>
        <a:lstStyle/>
        <a:p>
          <a:endParaRPr lang="en-GB"/>
        </a:p>
      </dgm:t>
    </dgm:pt>
    <dgm:pt modelId="{F896C185-5DCF-4BAE-B587-0E156DBDFFCC}" type="pres">
      <dgm:prSet presAssocID="{8B684816-99B6-4401-A915-6B3B1839FA70}" presName="wedge2" presStyleLbl="node1" presStyleIdx="1" presStyleCnt="3" custLinFactNeighborX="801" custLinFactNeighborY="-1298"/>
      <dgm:spPr/>
      <dgm:t>
        <a:bodyPr/>
        <a:lstStyle/>
        <a:p>
          <a:endParaRPr lang="en-GB"/>
        </a:p>
      </dgm:t>
    </dgm:pt>
    <dgm:pt modelId="{A88204CE-62A0-4934-851A-415304E9CD2A}" type="pres">
      <dgm:prSet presAssocID="{8B684816-99B6-4401-A915-6B3B1839FA70}" presName="dummy2a" presStyleCnt="0"/>
      <dgm:spPr/>
    </dgm:pt>
    <dgm:pt modelId="{EE76A2AF-4FD7-4A78-AABB-E295C0C3CE19}" type="pres">
      <dgm:prSet presAssocID="{8B684816-99B6-4401-A915-6B3B1839FA70}" presName="dummy2b" presStyleCnt="0"/>
      <dgm:spPr/>
    </dgm:pt>
    <dgm:pt modelId="{E761CBF4-34B4-4EFC-AA03-AC1D3E9BEBDF}" type="pres">
      <dgm:prSet presAssocID="{8B684816-99B6-4401-A915-6B3B1839FA70}" presName="wedge2Tx" presStyleLbl="node1" presStyleIdx="1" presStyleCnt="3">
        <dgm:presLayoutVars>
          <dgm:chMax val="0"/>
          <dgm:chPref val="0"/>
          <dgm:bulletEnabled val="1"/>
        </dgm:presLayoutVars>
      </dgm:prSet>
      <dgm:spPr/>
      <dgm:t>
        <a:bodyPr/>
        <a:lstStyle/>
        <a:p>
          <a:endParaRPr lang="en-GB"/>
        </a:p>
      </dgm:t>
    </dgm:pt>
    <dgm:pt modelId="{AF663C96-3594-4287-B61D-CA44516D9195}" type="pres">
      <dgm:prSet presAssocID="{8B684816-99B6-4401-A915-6B3B1839FA70}" presName="wedge3" presStyleLbl="node1" presStyleIdx="2" presStyleCnt="3"/>
      <dgm:spPr/>
      <dgm:t>
        <a:bodyPr/>
        <a:lstStyle/>
        <a:p>
          <a:endParaRPr lang="en-GB"/>
        </a:p>
      </dgm:t>
    </dgm:pt>
    <dgm:pt modelId="{C1E9791C-C7A3-445F-BF6E-2D0C37740E3A}" type="pres">
      <dgm:prSet presAssocID="{8B684816-99B6-4401-A915-6B3B1839FA70}" presName="dummy3a" presStyleCnt="0"/>
      <dgm:spPr/>
    </dgm:pt>
    <dgm:pt modelId="{B5777791-55B6-438B-91A0-A4AFC0C55B2C}" type="pres">
      <dgm:prSet presAssocID="{8B684816-99B6-4401-A915-6B3B1839FA70}" presName="dummy3b" presStyleCnt="0"/>
      <dgm:spPr/>
    </dgm:pt>
    <dgm:pt modelId="{35CCF508-9FE5-4668-8EBA-E554B8F28743}" type="pres">
      <dgm:prSet presAssocID="{8B684816-99B6-4401-A915-6B3B1839FA70}" presName="wedge3Tx" presStyleLbl="node1" presStyleIdx="2" presStyleCnt="3">
        <dgm:presLayoutVars>
          <dgm:chMax val="0"/>
          <dgm:chPref val="0"/>
          <dgm:bulletEnabled val="1"/>
        </dgm:presLayoutVars>
      </dgm:prSet>
      <dgm:spPr/>
      <dgm:t>
        <a:bodyPr/>
        <a:lstStyle/>
        <a:p>
          <a:endParaRPr lang="en-GB"/>
        </a:p>
      </dgm:t>
    </dgm:pt>
    <dgm:pt modelId="{F37D15FA-C1F7-4C20-A25D-7EAE650B12C9}" type="pres">
      <dgm:prSet presAssocID="{AC6A2107-8C85-4A0D-BE15-1AA95C8BFCE6}" presName="arrowWedge1" presStyleLbl="fgSibTrans2D1" presStyleIdx="0" presStyleCnt="3"/>
      <dgm:spPr/>
    </dgm:pt>
    <dgm:pt modelId="{85B8BA62-03B5-4497-886A-BD45D52C4328}" type="pres">
      <dgm:prSet presAssocID="{BD9C132E-45B6-49A0-8912-CAD05CDDBC4D}" presName="arrowWedge2" presStyleLbl="fgSibTrans2D1" presStyleIdx="1" presStyleCnt="3" custLinFactNeighborX="216" custLinFactNeighborY="-279"/>
      <dgm:spPr/>
    </dgm:pt>
    <dgm:pt modelId="{957D0F1C-323A-4AAE-A6B6-A4E1722A12CE}" type="pres">
      <dgm:prSet presAssocID="{F5A018EC-2BB1-47E7-918B-29C9B77B2F26}" presName="arrowWedge3" presStyleLbl="fgSibTrans2D1" presStyleIdx="2" presStyleCnt="3"/>
      <dgm:spPr/>
    </dgm:pt>
  </dgm:ptLst>
  <dgm:cxnLst>
    <dgm:cxn modelId="{3D1F668A-AC2A-4D1D-9F8F-CE5D8534158F}" type="presOf" srcId="{626701E0-7433-4E2C-BB0F-BB3F8FE8959E}" destId="{AF663C96-3594-4287-B61D-CA44516D9195}" srcOrd="0" destOrd="0" presId="urn:microsoft.com/office/officeart/2005/8/layout/cycle8"/>
    <dgm:cxn modelId="{E0972F25-E140-4505-A976-0FCF94C72750}" srcId="{8B684816-99B6-4401-A915-6B3B1839FA70}" destId="{37DA0A95-8266-413C-9933-4DBFC81D5C42}" srcOrd="1" destOrd="0" parTransId="{4A053B58-0E81-4BCD-A8EA-1757B861A743}" sibTransId="{BD9C132E-45B6-49A0-8912-CAD05CDDBC4D}"/>
    <dgm:cxn modelId="{2BABF878-D070-4F6D-84D1-D323975EF32F}" type="presOf" srcId="{626701E0-7433-4E2C-BB0F-BB3F8FE8959E}" destId="{35CCF508-9FE5-4668-8EBA-E554B8F28743}" srcOrd="1" destOrd="0" presId="urn:microsoft.com/office/officeart/2005/8/layout/cycle8"/>
    <dgm:cxn modelId="{93345D83-7C32-4B04-9E43-41A994F37C88}" type="presOf" srcId="{0EC51185-8693-4FC4-B133-270532282D89}" destId="{479F6A78-F0FF-4834-BDE0-2A0FD6569BBC}" srcOrd="1" destOrd="0" presId="urn:microsoft.com/office/officeart/2005/8/layout/cycle8"/>
    <dgm:cxn modelId="{5E4F5DD2-65C9-4CBF-9B32-198C07C1DA5C}" type="presOf" srcId="{0EC51185-8693-4FC4-B133-270532282D89}" destId="{4111CD2F-966C-4AE8-8988-EC2BE88088D7}" srcOrd="0" destOrd="0" presId="urn:microsoft.com/office/officeart/2005/8/layout/cycle8"/>
    <dgm:cxn modelId="{65B7FDD6-7940-40BE-92EF-59C4D969659E}" type="presOf" srcId="{37DA0A95-8266-413C-9933-4DBFC81D5C42}" destId="{E761CBF4-34B4-4EFC-AA03-AC1D3E9BEBDF}" srcOrd="1" destOrd="0" presId="urn:microsoft.com/office/officeart/2005/8/layout/cycle8"/>
    <dgm:cxn modelId="{F42EB2D1-9336-4E69-A80F-338FBEA88476}" type="presOf" srcId="{8B684816-99B6-4401-A915-6B3B1839FA70}" destId="{10B55C47-07D4-4577-98E9-DC990284CA66}" srcOrd="0" destOrd="0" presId="urn:microsoft.com/office/officeart/2005/8/layout/cycle8"/>
    <dgm:cxn modelId="{51CF9EC9-0B96-4030-BE53-FAEF3C26A7B1}" type="presOf" srcId="{37DA0A95-8266-413C-9933-4DBFC81D5C42}" destId="{F896C185-5DCF-4BAE-B587-0E156DBDFFCC}" srcOrd="0" destOrd="0" presId="urn:microsoft.com/office/officeart/2005/8/layout/cycle8"/>
    <dgm:cxn modelId="{75AF3A28-9CC0-462C-83E9-9948BD89E01B}" srcId="{8B684816-99B6-4401-A915-6B3B1839FA70}" destId="{626701E0-7433-4E2C-BB0F-BB3F8FE8959E}" srcOrd="2" destOrd="0" parTransId="{ACF65129-93C3-4D27-A047-EF6C94DB2C16}" sibTransId="{F5A018EC-2BB1-47E7-918B-29C9B77B2F26}"/>
    <dgm:cxn modelId="{42A4B0DC-F195-4861-A887-8C107B6AE41D}" srcId="{8B684816-99B6-4401-A915-6B3B1839FA70}" destId="{0EC51185-8693-4FC4-B133-270532282D89}" srcOrd="0" destOrd="0" parTransId="{AD6D11A4-3670-4B76-9CCF-A2E7C65A3E69}" sibTransId="{AC6A2107-8C85-4A0D-BE15-1AA95C8BFCE6}"/>
    <dgm:cxn modelId="{D8E88D46-019D-4411-8B9C-D5E15CB488FD}" type="presParOf" srcId="{10B55C47-07D4-4577-98E9-DC990284CA66}" destId="{4111CD2F-966C-4AE8-8988-EC2BE88088D7}" srcOrd="0" destOrd="0" presId="urn:microsoft.com/office/officeart/2005/8/layout/cycle8"/>
    <dgm:cxn modelId="{E202D446-70E7-4C0C-984B-A65324288A8C}" type="presParOf" srcId="{10B55C47-07D4-4577-98E9-DC990284CA66}" destId="{B6CCE0E8-9814-487D-B224-9C1D67C6B48A}" srcOrd="1" destOrd="0" presId="urn:microsoft.com/office/officeart/2005/8/layout/cycle8"/>
    <dgm:cxn modelId="{07C34A59-71B0-4E43-8A97-AE94F723985C}" type="presParOf" srcId="{10B55C47-07D4-4577-98E9-DC990284CA66}" destId="{2FCD3998-9B9D-4C6D-A176-B5D0675A35B8}" srcOrd="2" destOrd="0" presId="urn:microsoft.com/office/officeart/2005/8/layout/cycle8"/>
    <dgm:cxn modelId="{022837C3-54A5-4C1A-87FD-3ED67160D860}" type="presParOf" srcId="{10B55C47-07D4-4577-98E9-DC990284CA66}" destId="{479F6A78-F0FF-4834-BDE0-2A0FD6569BBC}" srcOrd="3" destOrd="0" presId="urn:microsoft.com/office/officeart/2005/8/layout/cycle8"/>
    <dgm:cxn modelId="{C1C012D5-541D-4598-8903-A72B0C3E9AB5}" type="presParOf" srcId="{10B55C47-07D4-4577-98E9-DC990284CA66}" destId="{F896C185-5DCF-4BAE-B587-0E156DBDFFCC}" srcOrd="4" destOrd="0" presId="urn:microsoft.com/office/officeart/2005/8/layout/cycle8"/>
    <dgm:cxn modelId="{88A2BDF1-917B-4D25-B724-45CA86828720}" type="presParOf" srcId="{10B55C47-07D4-4577-98E9-DC990284CA66}" destId="{A88204CE-62A0-4934-851A-415304E9CD2A}" srcOrd="5" destOrd="0" presId="urn:microsoft.com/office/officeart/2005/8/layout/cycle8"/>
    <dgm:cxn modelId="{1D3BA140-2698-434E-BC7A-365EE164C45C}" type="presParOf" srcId="{10B55C47-07D4-4577-98E9-DC990284CA66}" destId="{EE76A2AF-4FD7-4A78-AABB-E295C0C3CE19}" srcOrd="6" destOrd="0" presId="urn:microsoft.com/office/officeart/2005/8/layout/cycle8"/>
    <dgm:cxn modelId="{7B692EE7-76D4-4349-AF50-AEA4AE51A4F0}" type="presParOf" srcId="{10B55C47-07D4-4577-98E9-DC990284CA66}" destId="{E761CBF4-34B4-4EFC-AA03-AC1D3E9BEBDF}" srcOrd="7" destOrd="0" presId="urn:microsoft.com/office/officeart/2005/8/layout/cycle8"/>
    <dgm:cxn modelId="{5D578C6C-D9F6-4D6A-9201-FDF0AF52CEFF}" type="presParOf" srcId="{10B55C47-07D4-4577-98E9-DC990284CA66}" destId="{AF663C96-3594-4287-B61D-CA44516D9195}" srcOrd="8" destOrd="0" presId="urn:microsoft.com/office/officeart/2005/8/layout/cycle8"/>
    <dgm:cxn modelId="{D6A0D372-8574-407A-BC94-758CCCDEC24E}" type="presParOf" srcId="{10B55C47-07D4-4577-98E9-DC990284CA66}" destId="{C1E9791C-C7A3-445F-BF6E-2D0C37740E3A}" srcOrd="9" destOrd="0" presId="urn:microsoft.com/office/officeart/2005/8/layout/cycle8"/>
    <dgm:cxn modelId="{6E975F65-5170-4B67-963A-FEED35182898}" type="presParOf" srcId="{10B55C47-07D4-4577-98E9-DC990284CA66}" destId="{B5777791-55B6-438B-91A0-A4AFC0C55B2C}" srcOrd="10" destOrd="0" presId="urn:microsoft.com/office/officeart/2005/8/layout/cycle8"/>
    <dgm:cxn modelId="{D049BD1A-610D-4B97-B26C-821CAE628858}" type="presParOf" srcId="{10B55C47-07D4-4577-98E9-DC990284CA66}" destId="{35CCF508-9FE5-4668-8EBA-E554B8F28743}" srcOrd="11" destOrd="0" presId="urn:microsoft.com/office/officeart/2005/8/layout/cycle8"/>
    <dgm:cxn modelId="{7C5FFEEB-515F-497E-8374-0EF49D9790C3}" type="presParOf" srcId="{10B55C47-07D4-4577-98E9-DC990284CA66}" destId="{F37D15FA-C1F7-4C20-A25D-7EAE650B12C9}" srcOrd="12" destOrd="0" presId="urn:microsoft.com/office/officeart/2005/8/layout/cycle8"/>
    <dgm:cxn modelId="{06068768-8BAA-4B84-BE2D-0019EB6D72A5}" type="presParOf" srcId="{10B55C47-07D4-4577-98E9-DC990284CA66}" destId="{85B8BA62-03B5-4497-886A-BD45D52C4328}" srcOrd="13" destOrd="0" presId="urn:microsoft.com/office/officeart/2005/8/layout/cycle8"/>
    <dgm:cxn modelId="{45861569-0F3B-4E62-A3ED-118CD19CD629}" type="presParOf" srcId="{10B55C47-07D4-4577-98E9-DC990284CA66}" destId="{957D0F1C-323A-4AAE-A6B6-A4E1722A12CE}"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4B45BB-C0D0-417C-B18C-C11CEC8055B8}" type="doc">
      <dgm:prSet loTypeId="urn:microsoft.com/office/officeart/2005/8/layout/pyramid4" loCatId="pyramid" qsTypeId="urn:microsoft.com/office/officeart/2005/8/quickstyle/simple1" qsCatId="simple" csTypeId="urn:microsoft.com/office/officeart/2005/8/colors/colorful3" csCatId="colorful" phldr="1"/>
      <dgm:spPr/>
      <dgm:t>
        <a:bodyPr/>
        <a:lstStyle/>
        <a:p>
          <a:endParaRPr lang="en-GB"/>
        </a:p>
      </dgm:t>
    </dgm:pt>
    <dgm:pt modelId="{C8B06380-9AA5-4A6F-8B84-7089E092F643}">
      <dgm:prSet phldrT="[Text]"/>
      <dgm:spPr/>
      <dgm:t>
        <a:bodyPr/>
        <a:lstStyle/>
        <a:p>
          <a:r>
            <a:rPr lang="en-GB" dirty="0" smtClean="0"/>
            <a:t>Monitoring</a:t>
          </a:r>
          <a:endParaRPr lang="en-GB" dirty="0"/>
        </a:p>
      </dgm:t>
    </dgm:pt>
    <dgm:pt modelId="{738EDF6C-27D7-4CEF-8819-70B975176212}" type="parTrans" cxnId="{A32ACBD7-C416-47AC-AFAC-6210743084B3}">
      <dgm:prSet/>
      <dgm:spPr/>
      <dgm:t>
        <a:bodyPr/>
        <a:lstStyle/>
        <a:p>
          <a:endParaRPr lang="en-GB"/>
        </a:p>
      </dgm:t>
    </dgm:pt>
    <dgm:pt modelId="{A0DF9A34-3DE9-48BF-80A3-B487408DF74A}" type="sibTrans" cxnId="{A32ACBD7-C416-47AC-AFAC-6210743084B3}">
      <dgm:prSet/>
      <dgm:spPr/>
      <dgm:t>
        <a:bodyPr/>
        <a:lstStyle/>
        <a:p>
          <a:endParaRPr lang="en-GB"/>
        </a:p>
      </dgm:t>
    </dgm:pt>
    <dgm:pt modelId="{844C7F88-BCEF-41B1-8FAD-83B67A4330D1}">
      <dgm:prSet phldrT="[Text]"/>
      <dgm:spPr/>
      <dgm:t>
        <a:bodyPr/>
        <a:lstStyle/>
        <a:p>
          <a:r>
            <a:rPr lang="en-GB" dirty="0" smtClean="0"/>
            <a:t>Training</a:t>
          </a:r>
          <a:endParaRPr lang="en-GB" dirty="0"/>
        </a:p>
      </dgm:t>
    </dgm:pt>
    <dgm:pt modelId="{62922E82-07F6-4662-84C0-6AD91A277264}" type="parTrans" cxnId="{3FE12632-3494-46CA-80BC-0C6AC7964271}">
      <dgm:prSet/>
      <dgm:spPr/>
      <dgm:t>
        <a:bodyPr/>
        <a:lstStyle/>
        <a:p>
          <a:endParaRPr lang="en-GB"/>
        </a:p>
      </dgm:t>
    </dgm:pt>
    <dgm:pt modelId="{541C3236-FC70-4403-8D7E-73467573CD92}" type="sibTrans" cxnId="{3FE12632-3494-46CA-80BC-0C6AC7964271}">
      <dgm:prSet/>
      <dgm:spPr/>
      <dgm:t>
        <a:bodyPr/>
        <a:lstStyle/>
        <a:p>
          <a:endParaRPr lang="en-GB"/>
        </a:p>
      </dgm:t>
    </dgm:pt>
    <dgm:pt modelId="{C13F6D7F-C8C2-4040-A987-45154BEFFA0D}">
      <dgm:prSet phldrT="[Text]"/>
      <dgm:spPr/>
      <dgm:t>
        <a:bodyPr/>
        <a:lstStyle/>
        <a:p>
          <a:r>
            <a:rPr lang="en-GB" dirty="0" smtClean="0"/>
            <a:t>National Association and marketing</a:t>
          </a:r>
          <a:endParaRPr lang="en-GB" dirty="0"/>
        </a:p>
      </dgm:t>
    </dgm:pt>
    <dgm:pt modelId="{FE2439AE-E0A0-46A5-B93A-010839A51F7F}" type="parTrans" cxnId="{EEAA9A0A-03C0-4E3D-BA7D-B48FEAFB4499}">
      <dgm:prSet/>
      <dgm:spPr/>
      <dgm:t>
        <a:bodyPr/>
        <a:lstStyle/>
        <a:p>
          <a:endParaRPr lang="en-GB"/>
        </a:p>
      </dgm:t>
    </dgm:pt>
    <dgm:pt modelId="{14B8950B-1291-4F27-89DF-5F6B09E8B104}" type="sibTrans" cxnId="{EEAA9A0A-03C0-4E3D-BA7D-B48FEAFB4499}">
      <dgm:prSet/>
      <dgm:spPr/>
      <dgm:t>
        <a:bodyPr/>
        <a:lstStyle/>
        <a:p>
          <a:endParaRPr lang="en-GB"/>
        </a:p>
      </dgm:t>
    </dgm:pt>
    <dgm:pt modelId="{D0EA2690-AE44-4D8B-9FA8-6B18E4471C2D}">
      <dgm:prSet phldrT="[Text]"/>
      <dgm:spPr/>
      <dgm:t>
        <a:bodyPr/>
        <a:lstStyle/>
        <a:p>
          <a:r>
            <a:rPr lang="en-GB" dirty="0" smtClean="0"/>
            <a:t>Network</a:t>
          </a:r>
          <a:endParaRPr lang="en-GB" dirty="0"/>
        </a:p>
      </dgm:t>
    </dgm:pt>
    <dgm:pt modelId="{C288BDB7-BE45-4F01-B92F-4642C662FEF2}" type="parTrans" cxnId="{E55A220A-9DA6-4021-B84F-F0CD46F73A29}">
      <dgm:prSet/>
      <dgm:spPr/>
      <dgm:t>
        <a:bodyPr/>
        <a:lstStyle/>
        <a:p>
          <a:endParaRPr lang="en-GB"/>
        </a:p>
      </dgm:t>
    </dgm:pt>
    <dgm:pt modelId="{24F37123-6ACD-48EB-A070-2C84A54FB6CB}" type="sibTrans" cxnId="{E55A220A-9DA6-4021-B84F-F0CD46F73A29}">
      <dgm:prSet/>
      <dgm:spPr/>
      <dgm:t>
        <a:bodyPr/>
        <a:lstStyle/>
        <a:p>
          <a:endParaRPr lang="en-GB"/>
        </a:p>
      </dgm:t>
    </dgm:pt>
    <dgm:pt modelId="{CD1BF9A5-A83D-4BAF-89CB-DE26A89CB91B}" type="pres">
      <dgm:prSet presAssocID="{224B45BB-C0D0-417C-B18C-C11CEC8055B8}" presName="compositeShape" presStyleCnt="0">
        <dgm:presLayoutVars>
          <dgm:chMax val="9"/>
          <dgm:dir/>
          <dgm:resizeHandles val="exact"/>
        </dgm:presLayoutVars>
      </dgm:prSet>
      <dgm:spPr/>
      <dgm:t>
        <a:bodyPr/>
        <a:lstStyle/>
        <a:p>
          <a:endParaRPr lang="en-GB"/>
        </a:p>
      </dgm:t>
    </dgm:pt>
    <dgm:pt modelId="{7AA61DC3-9AB7-4FA3-AC9D-B6C364849029}" type="pres">
      <dgm:prSet presAssocID="{224B45BB-C0D0-417C-B18C-C11CEC8055B8}" presName="triangle1" presStyleLbl="node1" presStyleIdx="0" presStyleCnt="4">
        <dgm:presLayoutVars>
          <dgm:bulletEnabled val="1"/>
        </dgm:presLayoutVars>
      </dgm:prSet>
      <dgm:spPr/>
      <dgm:t>
        <a:bodyPr/>
        <a:lstStyle/>
        <a:p>
          <a:endParaRPr lang="en-GB"/>
        </a:p>
      </dgm:t>
    </dgm:pt>
    <dgm:pt modelId="{5E459EA5-E940-47A6-AD93-B70C86A81B15}" type="pres">
      <dgm:prSet presAssocID="{224B45BB-C0D0-417C-B18C-C11CEC8055B8}" presName="triangle2" presStyleLbl="node1" presStyleIdx="1" presStyleCnt="4">
        <dgm:presLayoutVars>
          <dgm:bulletEnabled val="1"/>
        </dgm:presLayoutVars>
      </dgm:prSet>
      <dgm:spPr/>
      <dgm:t>
        <a:bodyPr/>
        <a:lstStyle/>
        <a:p>
          <a:endParaRPr lang="en-GB"/>
        </a:p>
      </dgm:t>
    </dgm:pt>
    <dgm:pt modelId="{C00975CA-8053-4F42-A8B6-6A09FDF44B10}" type="pres">
      <dgm:prSet presAssocID="{224B45BB-C0D0-417C-B18C-C11CEC8055B8}" presName="triangle3" presStyleLbl="node1" presStyleIdx="2" presStyleCnt="4">
        <dgm:presLayoutVars>
          <dgm:bulletEnabled val="1"/>
        </dgm:presLayoutVars>
      </dgm:prSet>
      <dgm:spPr/>
      <dgm:t>
        <a:bodyPr/>
        <a:lstStyle/>
        <a:p>
          <a:endParaRPr lang="en-GB"/>
        </a:p>
      </dgm:t>
    </dgm:pt>
    <dgm:pt modelId="{BA2A4F37-B3C4-4E80-872E-FCC3F6E70669}" type="pres">
      <dgm:prSet presAssocID="{224B45BB-C0D0-417C-B18C-C11CEC8055B8}" presName="triangle4" presStyleLbl="node1" presStyleIdx="3" presStyleCnt="4" custScaleY="100990" custLinFactNeighborX="475" custLinFactNeighborY="-1128">
        <dgm:presLayoutVars>
          <dgm:bulletEnabled val="1"/>
        </dgm:presLayoutVars>
      </dgm:prSet>
      <dgm:spPr/>
      <dgm:t>
        <a:bodyPr/>
        <a:lstStyle/>
        <a:p>
          <a:endParaRPr lang="en-GB"/>
        </a:p>
      </dgm:t>
    </dgm:pt>
  </dgm:ptLst>
  <dgm:cxnLst>
    <dgm:cxn modelId="{E55A220A-9DA6-4021-B84F-F0CD46F73A29}" srcId="{224B45BB-C0D0-417C-B18C-C11CEC8055B8}" destId="{D0EA2690-AE44-4D8B-9FA8-6B18E4471C2D}" srcOrd="3" destOrd="0" parTransId="{C288BDB7-BE45-4F01-B92F-4642C662FEF2}" sibTransId="{24F37123-6ACD-48EB-A070-2C84A54FB6CB}"/>
    <dgm:cxn modelId="{A32ACBD7-C416-47AC-AFAC-6210743084B3}" srcId="{224B45BB-C0D0-417C-B18C-C11CEC8055B8}" destId="{C8B06380-9AA5-4A6F-8B84-7089E092F643}" srcOrd="0" destOrd="0" parTransId="{738EDF6C-27D7-4CEF-8819-70B975176212}" sibTransId="{A0DF9A34-3DE9-48BF-80A3-B487408DF74A}"/>
    <dgm:cxn modelId="{EEAA9A0A-03C0-4E3D-BA7D-B48FEAFB4499}" srcId="{224B45BB-C0D0-417C-B18C-C11CEC8055B8}" destId="{C13F6D7F-C8C2-4040-A987-45154BEFFA0D}" srcOrd="2" destOrd="0" parTransId="{FE2439AE-E0A0-46A5-B93A-010839A51F7F}" sibTransId="{14B8950B-1291-4F27-89DF-5F6B09E8B104}"/>
    <dgm:cxn modelId="{432C1C98-C37D-4096-9785-C95319DB3713}" type="presOf" srcId="{844C7F88-BCEF-41B1-8FAD-83B67A4330D1}" destId="{5E459EA5-E940-47A6-AD93-B70C86A81B15}" srcOrd="0" destOrd="0" presId="urn:microsoft.com/office/officeart/2005/8/layout/pyramid4"/>
    <dgm:cxn modelId="{3FE12632-3494-46CA-80BC-0C6AC7964271}" srcId="{224B45BB-C0D0-417C-B18C-C11CEC8055B8}" destId="{844C7F88-BCEF-41B1-8FAD-83B67A4330D1}" srcOrd="1" destOrd="0" parTransId="{62922E82-07F6-4662-84C0-6AD91A277264}" sibTransId="{541C3236-FC70-4403-8D7E-73467573CD92}"/>
    <dgm:cxn modelId="{A54AB889-1DE0-4304-8B04-B14C5A3C179B}" type="presOf" srcId="{C8B06380-9AA5-4A6F-8B84-7089E092F643}" destId="{7AA61DC3-9AB7-4FA3-AC9D-B6C364849029}" srcOrd="0" destOrd="0" presId="urn:microsoft.com/office/officeart/2005/8/layout/pyramid4"/>
    <dgm:cxn modelId="{AD11ABEC-6994-4E64-B908-D507F9E948A6}" type="presOf" srcId="{224B45BB-C0D0-417C-B18C-C11CEC8055B8}" destId="{CD1BF9A5-A83D-4BAF-89CB-DE26A89CB91B}" srcOrd="0" destOrd="0" presId="urn:microsoft.com/office/officeart/2005/8/layout/pyramid4"/>
    <dgm:cxn modelId="{B8304BB6-C592-47A7-AC2A-EB4FA1398909}" type="presOf" srcId="{C13F6D7F-C8C2-4040-A987-45154BEFFA0D}" destId="{C00975CA-8053-4F42-A8B6-6A09FDF44B10}" srcOrd="0" destOrd="0" presId="urn:microsoft.com/office/officeart/2005/8/layout/pyramid4"/>
    <dgm:cxn modelId="{F0E979CF-C16E-43EC-9A5A-0163CCA02D03}" type="presOf" srcId="{D0EA2690-AE44-4D8B-9FA8-6B18E4471C2D}" destId="{BA2A4F37-B3C4-4E80-872E-FCC3F6E70669}" srcOrd="0" destOrd="0" presId="urn:microsoft.com/office/officeart/2005/8/layout/pyramid4"/>
    <dgm:cxn modelId="{44AA2696-D62F-4997-A60D-9E65643210E8}" type="presParOf" srcId="{CD1BF9A5-A83D-4BAF-89CB-DE26A89CB91B}" destId="{7AA61DC3-9AB7-4FA3-AC9D-B6C364849029}" srcOrd="0" destOrd="0" presId="urn:microsoft.com/office/officeart/2005/8/layout/pyramid4"/>
    <dgm:cxn modelId="{9D95CDF6-1437-46CA-B3ED-7F95FD3E0DFA}" type="presParOf" srcId="{CD1BF9A5-A83D-4BAF-89CB-DE26A89CB91B}" destId="{5E459EA5-E940-47A6-AD93-B70C86A81B15}" srcOrd="1" destOrd="0" presId="urn:microsoft.com/office/officeart/2005/8/layout/pyramid4"/>
    <dgm:cxn modelId="{C45ED363-D3F2-4D4A-8AFB-3D584ED00C95}" type="presParOf" srcId="{CD1BF9A5-A83D-4BAF-89CB-DE26A89CB91B}" destId="{C00975CA-8053-4F42-A8B6-6A09FDF44B10}" srcOrd="2" destOrd="0" presId="urn:microsoft.com/office/officeart/2005/8/layout/pyramid4"/>
    <dgm:cxn modelId="{A22C8CA3-FAB4-4E6D-AD86-91EC6E219DFC}" type="presParOf" srcId="{CD1BF9A5-A83D-4BAF-89CB-DE26A89CB91B}" destId="{BA2A4F37-B3C4-4E80-872E-FCC3F6E7066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EFEFC-428A-45D9-84CF-2C664D516F81}">
      <dsp:nvSpPr>
        <dsp:cNvPr id="0" name=""/>
        <dsp:cNvSpPr/>
      </dsp:nvSpPr>
      <dsp:spPr>
        <a:xfrm>
          <a:off x="2832150" y="3055"/>
          <a:ext cx="1536498" cy="99872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Open Door</a:t>
          </a:r>
          <a:endParaRPr lang="en-GB" sz="2500" kern="1200" dirty="0"/>
        </a:p>
      </dsp:txBody>
      <dsp:txXfrm>
        <a:off x="2880904" y="51809"/>
        <a:ext cx="1438990" cy="901216"/>
      </dsp:txXfrm>
    </dsp:sp>
    <dsp:sp modelId="{6A9562C9-CACB-45EF-A74A-47A5EF1732A6}">
      <dsp:nvSpPr>
        <dsp:cNvPr id="0" name=""/>
        <dsp:cNvSpPr/>
      </dsp:nvSpPr>
      <dsp:spPr>
        <a:xfrm>
          <a:off x="1605066" y="502417"/>
          <a:ext cx="3990667" cy="3990667"/>
        </a:xfrm>
        <a:custGeom>
          <a:avLst/>
          <a:gdLst/>
          <a:ahLst/>
          <a:cxnLst/>
          <a:rect l="0" t="0" r="0" b="0"/>
          <a:pathLst>
            <a:path>
              <a:moveTo>
                <a:pt x="2969419" y="253922"/>
              </a:moveTo>
              <a:arcTo wR="1995333" hR="1995333" stAng="17953269" swAng="1211802"/>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9A937AD-1FF4-4191-93F2-E811B3BF42F7}">
      <dsp:nvSpPr>
        <dsp:cNvPr id="0" name=""/>
        <dsp:cNvSpPr/>
      </dsp:nvSpPr>
      <dsp:spPr>
        <a:xfrm>
          <a:off x="4729825" y="1381797"/>
          <a:ext cx="1536498" cy="998724"/>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Office Desk</a:t>
          </a:r>
          <a:endParaRPr lang="en-GB" sz="2500" kern="1200" dirty="0"/>
        </a:p>
      </dsp:txBody>
      <dsp:txXfrm>
        <a:off x="4778579" y="1430551"/>
        <a:ext cx="1438990" cy="901216"/>
      </dsp:txXfrm>
    </dsp:sp>
    <dsp:sp modelId="{4CB7DB86-458A-44E5-8B9C-2B4F56C555CD}">
      <dsp:nvSpPr>
        <dsp:cNvPr id="0" name=""/>
        <dsp:cNvSpPr/>
      </dsp:nvSpPr>
      <dsp:spPr>
        <a:xfrm>
          <a:off x="1605066" y="502417"/>
          <a:ext cx="3990667" cy="3990667"/>
        </a:xfrm>
        <a:custGeom>
          <a:avLst/>
          <a:gdLst/>
          <a:ahLst/>
          <a:cxnLst/>
          <a:rect l="0" t="0" r="0" b="0"/>
          <a:pathLst>
            <a:path>
              <a:moveTo>
                <a:pt x="3985884" y="2133406"/>
              </a:moveTo>
              <a:arcTo wR="1995333" hR="1995333" stAng="21838076" swAng="1359930"/>
            </a:path>
          </a:pathLst>
        </a:custGeom>
        <a:noFill/>
        <a:ln w="9525" cap="flat" cmpd="sng" algn="ctr">
          <a:solidFill>
            <a:schemeClr val="accent3">
              <a:hueOff val="2812566"/>
              <a:satOff val="-4220"/>
              <a:lumOff val="-686"/>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046005-F972-499F-8A27-F667E194D95B}">
      <dsp:nvSpPr>
        <dsp:cNvPr id="0" name=""/>
        <dsp:cNvSpPr/>
      </dsp:nvSpPr>
      <dsp:spPr>
        <a:xfrm>
          <a:off x="4004978" y="3612647"/>
          <a:ext cx="1536498" cy="998724"/>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Team Meetings</a:t>
          </a:r>
          <a:endParaRPr lang="en-GB" sz="2500" kern="1200" dirty="0"/>
        </a:p>
      </dsp:txBody>
      <dsp:txXfrm>
        <a:off x="4053732" y="3661401"/>
        <a:ext cx="1438990" cy="901216"/>
      </dsp:txXfrm>
    </dsp:sp>
    <dsp:sp modelId="{0B8699B6-78D5-4875-86CF-608DE56009C1}">
      <dsp:nvSpPr>
        <dsp:cNvPr id="0" name=""/>
        <dsp:cNvSpPr/>
      </dsp:nvSpPr>
      <dsp:spPr>
        <a:xfrm>
          <a:off x="1605066" y="502417"/>
          <a:ext cx="3990667" cy="3990667"/>
        </a:xfrm>
        <a:custGeom>
          <a:avLst/>
          <a:gdLst/>
          <a:ahLst/>
          <a:cxnLst/>
          <a:rect l="0" t="0" r="0" b="0"/>
          <a:pathLst>
            <a:path>
              <a:moveTo>
                <a:pt x="2240285" y="3975574"/>
              </a:moveTo>
              <a:arcTo wR="1995333" hR="1995333" stAng="4976906" swAng="846188"/>
            </a:path>
          </a:pathLst>
        </a:custGeom>
        <a:noFill/>
        <a:ln w="9525" cap="flat" cmpd="sng" algn="ctr">
          <a:solidFill>
            <a:schemeClr val="accent3">
              <a:hueOff val="5625132"/>
              <a:satOff val="-8440"/>
              <a:lumOff val="-1373"/>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DD4C56E-D8AD-4061-9CF2-677799652A2C}">
      <dsp:nvSpPr>
        <dsp:cNvPr id="0" name=""/>
        <dsp:cNvSpPr/>
      </dsp:nvSpPr>
      <dsp:spPr>
        <a:xfrm>
          <a:off x="1659322" y="3612647"/>
          <a:ext cx="1536498" cy="998724"/>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Support sessions</a:t>
          </a:r>
          <a:endParaRPr lang="en-GB" sz="2500" kern="1200" dirty="0"/>
        </a:p>
      </dsp:txBody>
      <dsp:txXfrm>
        <a:off x="1708076" y="3661401"/>
        <a:ext cx="1438990" cy="901216"/>
      </dsp:txXfrm>
    </dsp:sp>
    <dsp:sp modelId="{FEA8804D-F60A-40B9-B672-8DA895254C92}">
      <dsp:nvSpPr>
        <dsp:cNvPr id="0" name=""/>
        <dsp:cNvSpPr/>
      </dsp:nvSpPr>
      <dsp:spPr>
        <a:xfrm>
          <a:off x="1605066" y="502417"/>
          <a:ext cx="3990667" cy="3990667"/>
        </a:xfrm>
        <a:custGeom>
          <a:avLst/>
          <a:gdLst/>
          <a:ahLst/>
          <a:cxnLst/>
          <a:rect l="0" t="0" r="0" b="0"/>
          <a:pathLst>
            <a:path>
              <a:moveTo>
                <a:pt x="211719" y="2889802"/>
              </a:moveTo>
              <a:arcTo wR="1995333" hR="1995333" stAng="9201994" swAng="1359930"/>
            </a:path>
          </a:pathLst>
        </a:custGeom>
        <a:noFill/>
        <a:ln w="9525" cap="flat" cmpd="sng" algn="ctr">
          <a:solidFill>
            <a:schemeClr val="accent3">
              <a:hueOff val="8437698"/>
              <a:satOff val="-12660"/>
              <a:lumOff val="-205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EB03EF0-95BA-4C03-978F-383B5C9572A6}">
      <dsp:nvSpPr>
        <dsp:cNvPr id="0" name=""/>
        <dsp:cNvSpPr/>
      </dsp:nvSpPr>
      <dsp:spPr>
        <a:xfrm>
          <a:off x="934475" y="1381797"/>
          <a:ext cx="1536498" cy="998724"/>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Annual Appraisal</a:t>
          </a:r>
          <a:endParaRPr lang="en-GB" sz="2500" kern="1200" dirty="0"/>
        </a:p>
      </dsp:txBody>
      <dsp:txXfrm>
        <a:off x="983229" y="1430551"/>
        <a:ext cx="1438990" cy="901216"/>
      </dsp:txXfrm>
    </dsp:sp>
    <dsp:sp modelId="{477C5F5D-1CBD-4E4A-A369-7322320554F8}">
      <dsp:nvSpPr>
        <dsp:cNvPr id="0" name=""/>
        <dsp:cNvSpPr/>
      </dsp:nvSpPr>
      <dsp:spPr>
        <a:xfrm>
          <a:off x="1605066" y="502417"/>
          <a:ext cx="3990667" cy="3990667"/>
        </a:xfrm>
        <a:custGeom>
          <a:avLst/>
          <a:gdLst/>
          <a:ahLst/>
          <a:cxnLst/>
          <a:rect l="0" t="0" r="0" b="0"/>
          <a:pathLst>
            <a:path>
              <a:moveTo>
                <a:pt x="479929" y="697294"/>
              </a:moveTo>
              <a:arcTo wR="1995333" hR="1995333" stAng="13234928" swAng="1211802"/>
            </a:path>
          </a:pathLst>
        </a:custGeom>
        <a:noFill/>
        <a:ln w="9525" cap="flat" cmpd="sng" algn="ctr">
          <a:solidFill>
            <a:schemeClr val="accent3">
              <a:hueOff val="11250264"/>
              <a:satOff val="-16880"/>
              <a:lumOff val="-2745"/>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1CD2F-966C-4AE8-8988-EC2BE88088D7}">
      <dsp:nvSpPr>
        <dsp:cNvPr id="0" name=""/>
        <dsp:cNvSpPr/>
      </dsp:nvSpPr>
      <dsp:spPr>
        <a:xfrm>
          <a:off x="2024605" y="318275"/>
          <a:ext cx="4113096" cy="4113096"/>
        </a:xfrm>
        <a:prstGeom prst="pie">
          <a:avLst>
            <a:gd name="adj1" fmla="val 16200000"/>
            <a:gd name="adj2" fmla="val 1800000"/>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Valued</a:t>
          </a:r>
          <a:endParaRPr lang="en-GB" sz="2400" kern="1200" dirty="0">
            <a:solidFill>
              <a:schemeClr val="tx1"/>
            </a:solidFill>
          </a:endParaRPr>
        </a:p>
      </dsp:txBody>
      <dsp:txXfrm>
        <a:off x="4192305" y="1189860"/>
        <a:ext cx="1468963" cy="1224136"/>
      </dsp:txXfrm>
    </dsp:sp>
    <dsp:sp modelId="{F896C185-5DCF-4BAE-B587-0E156DBDFFCC}">
      <dsp:nvSpPr>
        <dsp:cNvPr id="0" name=""/>
        <dsp:cNvSpPr/>
      </dsp:nvSpPr>
      <dsp:spPr>
        <a:xfrm>
          <a:off x="1972841" y="411783"/>
          <a:ext cx="4113096" cy="4113096"/>
        </a:xfrm>
        <a:prstGeom prst="pie">
          <a:avLst>
            <a:gd name="adj1" fmla="val 1800000"/>
            <a:gd name="adj2" fmla="val 9000000"/>
          </a:avLst>
        </a:prstGeom>
        <a:solidFill>
          <a:srgbClr val="CC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Supported</a:t>
          </a:r>
          <a:endParaRPr lang="en-GB" sz="2400" kern="1200" dirty="0">
            <a:solidFill>
              <a:schemeClr val="tx1"/>
            </a:solidFill>
          </a:endParaRPr>
        </a:p>
      </dsp:txBody>
      <dsp:txXfrm>
        <a:off x="2952150" y="3080400"/>
        <a:ext cx="2203444" cy="1077239"/>
      </dsp:txXfrm>
    </dsp:sp>
    <dsp:sp modelId="{AF663C96-3594-4287-B61D-CA44516D9195}">
      <dsp:nvSpPr>
        <dsp:cNvPr id="0" name=""/>
        <dsp:cNvSpPr/>
      </dsp:nvSpPr>
      <dsp:spPr>
        <a:xfrm>
          <a:off x="1855185" y="318275"/>
          <a:ext cx="4113096" cy="4113096"/>
        </a:xfrm>
        <a:prstGeom prst="pie">
          <a:avLst>
            <a:gd name="adj1" fmla="val 9000000"/>
            <a:gd name="adj2" fmla="val 1620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Recognised</a:t>
          </a:r>
          <a:endParaRPr lang="en-GB" sz="2400" kern="1200" dirty="0">
            <a:solidFill>
              <a:schemeClr val="tx1"/>
            </a:solidFill>
          </a:endParaRPr>
        </a:p>
      </dsp:txBody>
      <dsp:txXfrm>
        <a:off x="2331619" y="1189860"/>
        <a:ext cx="1468963" cy="1224136"/>
      </dsp:txXfrm>
    </dsp:sp>
    <dsp:sp modelId="{F37D15FA-C1F7-4C20-A25D-7EAE650B12C9}">
      <dsp:nvSpPr>
        <dsp:cNvPr id="0" name=""/>
        <dsp:cNvSpPr/>
      </dsp:nvSpPr>
      <dsp:spPr>
        <a:xfrm>
          <a:off x="1770324" y="63655"/>
          <a:ext cx="4622337" cy="462233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B8BA62-03B5-4497-886A-BD45D52C4328}">
      <dsp:nvSpPr>
        <dsp:cNvPr id="0" name=""/>
        <dsp:cNvSpPr/>
      </dsp:nvSpPr>
      <dsp:spPr>
        <a:xfrm>
          <a:off x="1728205" y="144007"/>
          <a:ext cx="4622337" cy="4622337"/>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7D0F1C-323A-4AAE-A6B6-A4E1722A12CE}">
      <dsp:nvSpPr>
        <dsp:cNvPr id="0" name=""/>
        <dsp:cNvSpPr/>
      </dsp:nvSpPr>
      <dsp:spPr>
        <a:xfrm>
          <a:off x="1600225" y="63655"/>
          <a:ext cx="4622337" cy="4622337"/>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61DC3-9AB7-4FA3-AC9D-B6C364849029}">
      <dsp:nvSpPr>
        <dsp:cNvPr id="0" name=""/>
        <dsp:cNvSpPr/>
      </dsp:nvSpPr>
      <dsp:spPr>
        <a:xfrm>
          <a:off x="2222133" y="-6168"/>
          <a:ext cx="2492164" cy="2492164"/>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Monitoring</a:t>
          </a:r>
          <a:endParaRPr lang="en-GB" sz="1800" kern="1200" dirty="0"/>
        </a:p>
      </dsp:txBody>
      <dsp:txXfrm>
        <a:off x="2845174" y="1239914"/>
        <a:ext cx="1246082" cy="1246082"/>
      </dsp:txXfrm>
    </dsp:sp>
    <dsp:sp modelId="{5E459EA5-E940-47A6-AD93-B70C86A81B15}">
      <dsp:nvSpPr>
        <dsp:cNvPr id="0" name=""/>
        <dsp:cNvSpPr/>
      </dsp:nvSpPr>
      <dsp:spPr>
        <a:xfrm>
          <a:off x="976051" y="2485995"/>
          <a:ext cx="2492164" cy="2492164"/>
        </a:xfrm>
        <a:prstGeom prst="triangl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Training</a:t>
          </a:r>
          <a:endParaRPr lang="en-GB" sz="1800" kern="1200" dirty="0"/>
        </a:p>
      </dsp:txBody>
      <dsp:txXfrm>
        <a:off x="1599092" y="3732077"/>
        <a:ext cx="1246082" cy="1246082"/>
      </dsp:txXfrm>
    </dsp:sp>
    <dsp:sp modelId="{C00975CA-8053-4F42-A8B6-6A09FDF44B10}">
      <dsp:nvSpPr>
        <dsp:cNvPr id="0" name=""/>
        <dsp:cNvSpPr/>
      </dsp:nvSpPr>
      <dsp:spPr>
        <a:xfrm rot="10800000">
          <a:off x="2222133" y="2485995"/>
          <a:ext cx="2492164" cy="2492164"/>
        </a:xfrm>
        <a:prstGeom prst="triangl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National Association and marketing</a:t>
          </a:r>
          <a:endParaRPr lang="en-GB" sz="1800" kern="1200" dirty="0"/>
        </a:p>
      </dsp:txBody>
      <dsp:txXfrm rot="10800000">
        <a:off x="2845174" y="2485995"/>
        <a:ext cx="1246082" cy="1246082"/>
      </dsp:txXfrm>
    </dsp:sp>
    <dsp:sp modelId="{BA2A4F37-B3C4-4E80-872E-FCC3F6E70669}">
      <dsp:nvSpPr>
        <dsp:cNvPr id="0" name=""/>
        <dsp:cNvSpPr/>
      </dsp:nvSpPr>
      <dsp:spPr>
        <a:xfrm>
          <a:off x="3480053" y="2445548"/>
          <a:ext cx="2492164" cy="2516836"/>
        </a:xfrm>
        <a:prstGeom prst="triangl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Network</a:t>
          </a:r>
          <a:endParaRPr lang="en-GB" sz="1800" kern="1200" dirty="0"/>
        </a:p>
      </dsp:txBody>
      <dsp:txXfrm>
        <a:off x="4103094" y="3703966"/>
        <a:ext cx="1246082" cy="1258418"/>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062517BC-7725-4674-95A5-6141B43A70F3}" type="datetimeFigureOut">
              <a:rPr lang="en-GB" smtClean="0"/>
              <a:t>22/09/2017</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5256588B-A961-4296-86F9-9C53A8F09EC1}" type="slidenum">
              <a:rPr lang="en-GB" smtClean="0"/>
              <a:t>‹#›</a:t>
            </a:fld>
            <a:endParaRPr lang="en-GB"/>
          </a:p>
        </p:txBody>
      </p:sp>
    </p:spTree>
    <p:extLst>
      <p:ext uri="{BB962C8B-B14F-4D97-AF65-F5344CB8AC3E}">
        <p14:creationId xmlns:p14="http://schemas.microsoft.com/office/powerpoint/2010/main" val="361697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Good afternoon.  My name is Stephanie Driver.</a:t>
            </a:r>
            <a:r>
              <a:rPr lang="en-GB" baseline="0" dirty="0" smtClean="0"/>
              <a:t>  I am the Business Manager for Green Dreams which employed a number of Link Workers between 2010 and 2015.  </a:t>
            </a:r>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1</a:t>
            </a:fld>
            <a:endParaRPr lang="en-GB"/>
          </a:p>
        </p:txBody>
      </p:sp>
    </p:spTree>
    <p:extLst>
      <p:ext uri="{BB962C8B-B14F-4D97-AF65-F5344CB8AC3E}">
        <p14:creationId xmlns:p14="http://schemas.microsoft.com/office/powerpoint/2010/main" val="3571124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will perhaps</a:t>
            </a:r>
            <a:r>
              <a:rPr lang="en-GB" baseline="0" dirty="0" smtClean="0"/>
              <a:t> come as no surprise but our Link Workers did work in isolation for much of their time.  They were based in GP practices and largely working with patients on a 1:1 basis.  They did feel isolated at times and it’s a risk for any Link Worker.  Not only can it contribute to feels of being undervalued but it can affect motivation and make it difficult to work on team projects such as networking, awareness raising and developing partnerships.</a:t>
            </a:r>
          </a:p>
          <a:p>
            <a:endParaRPr lang="en-GB" dirty="0" smtClean="0"/>
          </a:p>
          <a:p>
            <a:r>
              <a:rPr lang="en-GB" dirty="0" smtClean="0"/>
              <a:t>We did the usual really to tackle this – team meetings and support and supervision sessions.  We also introduced ‘Friday Download’ where everyone</a:t>
            </a:r>
            <a:r>
              <a:rPr lang="en-GB" baseline="0" dirty="0" smtClean="0"/>
              <a:t> had their lunch in the office on Fridays and used the time to unofficially catch up on news and with colleagues.  This worked well, but I feel that the opportunity going forward here is to develop some form of national association of Link Workers to lin</a:t>
            </a:r>
            <a:r>
              <a:rPr lang="en-GB" baseline="0" dirty="0" smtClean="0"/>
              <a:t>k</a:t>
            </a:r>
            <a:r>
              <a:rPr lang="en-GB" baseline="0" dirty="0" smtClean="0"/>
              <a:t> them all up.  We have national associations for nurses, managers, business owners a variety of other professions, so if the Link Worker role is to develop surely there is room to start something for Link Workers – however informal.  Big trees grow from small acorns so perhaps this could be kicked off with a Facebook group even before becoming more developed.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10</a:t>
            </a:fld>
            <a:endParaRPr lang="en-GB"/>
          </a:p>
        </p:txBody>
      </p:sp>
    </p:spTree>
    <p:extLst>
      <p:ext uri="{BB962C8B-B14F-4D97-AF65-F5344CB8AC3E}">
        <p14:creationId xmlns:p14="http://schemas.microsoft.com/office/powerpoint/2010/main" val="1765469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this slide follows directly on from the previous</a:t>
            </a:r>
            <a:r>
              <a:rPr lang="en-GB" baseline="0" dirty="0" smtClean="0"/>
              <a:t> one.  Our Link Workers were too absorbed at times in patient facing work that the netw</a:t>
            </a:r>
            <a:r>
              <a:rPr lang="en-GB" baseline="0" dirty="0" smtClean="0"/>
              <a:t>o</a:t>
            </a:r>
            <a:r>
              <a:rPr lang="en-GB" baseline="0" dirty="0" smtClean="0"/>
              <a:t>r</a:t>
            </a:r>
            <a:r>
              <a:rPr lang="en-GB" baseline="0" dirty="0" smtClean="0"/>
              <a:t>k</a:t>
            </a:r>
            <a:r>
              <a:rPr lang="en-GB" baseline="0" dirty="0" smtClean="0"/>
              <a:t>ing and partnership development side often fell to the wayside a little.  To overcome this challenge we began to look at this organisationally during team meetings, rather than letting geography ‘carve up this work for us, based on the locations the Link Workers covered which ultimately creates overlaps and gaps.</a:t>
            </a:r>
          </a:p>
          <a:p>
            <a:endParaRPr lang="en-GB" baseline="0" dirty="0" smtClean="0"/>
          </a:p>
          <a:p>
            <a:r>
              <a:rPr lang="en-GB" baseline="0" dirty="0" smtClean="0"/>
              <a:t>We developed some templates for creating standardised cross-referral systems and a template partnership agreement.  This not only sped up meetings to </a:t>
            </a:r>
            <a:r>
              <a:rPr lang="en-GB" baseline="0" dirty="0" err="1" smtClean="0"/>
              <a:t>identfiy</a:t>
            </a:r>
            <a:r>
              <a:rPr lang="en-GB" baseline="0" dirty="0" smtClean="0"/>
              <a:t> how we could work in partnership with other agencies but set out expectations from the start</a:t>
            </a:r>
          </a:p>
          <a:p>
            <a:endParaRPr lang="en-GB" baseline="0" dirty="0" smtClean="0"/>
          </a:p>
          <a:p>
            <a:r>
              <a:rPr lang="en-GB" baseline="0" dirty="0" smtClean="0"/>
              <a:t>So, the opportunity here is to build on what has been started today at the conference and develop some form of Link Worker network for information exchange and peer support as well as acting as a springboard for wider networking and building up a knowledge of what agencies and assets are available to patients locally to support their social prescription.  </a:t>
            </a:r>
          </a:p>
          <a:p>
            <a:endParaRPr lang="en-GB" baseline="0" dirty="0" smtClean="0"/>
          </a:p>
          <a:p>
            <a:r>
              <a:rPr lang="en-GB" baseline="0" dirty="0" smtClean="0"/>
              <a:t>Quite simply, we need to find a way to connect up the Link Workers, perhaps starting simply with a newsletter or </a:t>
            </a:r>
            <a:r>
              <a:rPr lang="en-GB" baseline="0" dirty="0" err="1" smtClean="0"/>
              <a:t>facebook</a:t>
            </a:r>
            <a:r>
              <a:rPr lang="en-GB" baseline="0" dirty="0" smtClean="0"/>
              <a:t> group and building this into something which is modelled on Chamber of Commerce networks.  Again this makes the Link Workers feel supported, valued and more widely recognised.</a:t>
            </a:r>
          </a:p>
          <a:p>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11</a:t>
            </a:fld>
            <a:endParaRPr lang="en-GB"/>
          </a:p>
        </p:txBody>
      </p:sp>
    </p:spTree>
    <p:extLst>
      <p:ext uri="{BB962C8B-B14F-4D97-AF65-F5344CB8AC3E}">
        <p14:creationId xmlns:p14="http://schemas.microsoft.com/office/powerpoint/2010/main" val="185445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I</a:t>
            </a:r>
            <a:r>
              <a:rPr lang="en-GB" baseline="0" dirty="0" smtClean="0"/>
              <a:t> had to put this slide in.  Perhaps this is something unique to our organisation but I suspect not.  </a:t>
            </a:r>
          </a:p>
          <a:p>
            <a:endParaRPr lang="en-GB" baseline="0" dirty="0" smtClean="0"/>
          </a:p>
          <a:p>
            <a:r>
              <a:rPr lang="en-GB" baseline="0" dirty="0" smtClean="0"/>
              <a:t>Our Link Workers found that when referring in any quantity to third party organisations they were often met with the question of ‘What’s in it for us?’</a:t>
            </a:r>
          </a:p>
          <a:p>
            <a:endParaRPr lang="en-GB" baseline="0" dirty="0" smtClean="0"/>
          </a:p>
          <a:p>
            <a:r>
              <a:rPr lang="en-GB" baseline="0" dirty="0" smtClean="0"/>
              <a:t>I won’t lie – this was a challenge and one that I had never experienced before.  It took a lot to overcome this and it started with raising awareness of our work so there was a clear understanding of the scope of what we did.  We also introduced some formal partnership agreements with some organisations and some cross referral procedures.  I never felt that this work was complete.</a:t>
            </a:r>
          </a:p>
          <a:p>
            <a:endParaRPr lang="en-GB" baseline="0" dirty="0" smtClean="0"/>
          </a:p>
          <a:p>
            <a:r>
              <a:rPr lang="en-GB" baseline="0" dirty="0" smtClean="0"/>
              <a:t>There is an opportunity here though.  This challenge we experienced does demonstrate the need for more awareness raising of SP and more standardised language to support the definition and scope of what it does.  This work has already started with the toolkit and the network however, it could be extended significantly to include some standardised marketing materials (perhaps on the back of the Link Worker’ networks) and perhaps a national website to explain the role.  Explaining the different levels of SP as explained in the SP toolkit could also be publicised as part of this work.</a:t>
            </a:r>
          </a:p>
          <a:p>
            <a:endParaRPr lang="en-GB" baseline="0"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12</a:t>
            </a:fld>
            <a:endParaRPr lang="en-GB"/>
          </a:p>
        </p:txBody>
      </p:sp>
    </p:spTree>
    <p:extLst>
      <p:ext uri="{BB962C8B-B14F-4D97-AF65-F5344CB8AC3E}">
        <p14:creationId xmlns:p14="http://schemas.microsoft.com/office/powerpoint/2010/main" val="1518216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from this, in essence what did the Link Workers at Green</a:t>
            </a:r>
            <a:r>
              <a:rPr lang="en-GB" baseline="0" dirty="0" smtClean="0"/>
              <a:t> Dreams tell us about how to develop the role going forward?  For me it boils down to 3 fundamentals – that they need to be recognised nationally or at least on a larger scale, they need to be and be made to feel valued and they need support on a wider scale to underpin this.  </a:t>
            </a:r>
          </a:p>
        </p:txBody>
      </p:sp>
      <p:sp>
        <p:nvSpPr>
          <p:cNvPr id="4" name="Slide Number Placeholder 3"/>
          <p:cNvSpPr>
            <a:spLocks noGrp="1"/>
          </p:cNvSpPr>
          <p:nvPr>
            <p:ph type="sldNum" sz="quarter" idx="10"/>
          </p:nvPr>
        </p:nvSpPr>
        <p:spPr/>
        <p:txBody>
          <a:bodyPr/>
          <a:lstStyle/>
          <a:p>
            <a:fld id="{5256588B-A961-4296-86F9-9C53A8F09EC1}" type="slidenum">
              <a:rPr lang="en-GB" smtClean="0"/>
              <a:t>13</a:t>
            </a:fld>
            <a:endParaRPr lang="en-GB"/>
          </a:p>
        </p:txBody>
      </p:sp>
    </p:spTree>
    <p:extLst>
      <p:ext uri="{BB962C8B-B14F-4D97-AF65-F5344CB8AC3E}">
        <p14:creationId xmlns:p14="http://schemas.microsoft.com/office/powerpoint/2010/main" val="3629623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opportunities are clear from the experiences of Green Dreams.</a:t>
            </a:r>
            <a:r>
              <a:rPr lang="en-GB" baseline="0" dirty="0" smtClean="0"/>
              <a:t>  There is the opportunity for 4 key things developed and put in place:</a:t>
            </a:r>
          </a:p>
          <a:p>
            <a:endParaRPr lang="en-GB" baseline="0" dirty="0" smtClean="0"/>
          </a:p>
          <a:p>
            <a:pPr marL="171450" indent="-171450">
              <a:buFont typeface="Arial" panose="020B0604020202020204" pitchFamily="34" charset="0"/>
              <a:buChar char="•"/>
            </a:pPr>
            <a:r>
              <a:rPr lang="en-GB" baseline="0" dirty="0" smtClean="0"/>
              <a:t>Standardised monitoring and recording – or guidance at the least.  We all know SP works after all, why complicate and dis-joint the monitoring with too many approaches on the same theme?</a:t>
            </a:r>
          </a:p>
          <a:p>
            <a:pPr marL="171450" indent="-171450">
              <a:buFont typeface="Arial" panose="020B0604020202020204" pitchFamily="34" charset="0"/>
              <a:buChar char="•"/>
            </a:pPr>
            <a:r>
              <a:rPr lang="en-GB" baseline="0" dirty="0" smtClean="0"/>
              <a:t>Effective training – no one needs to feel like their training programme is ad-hoc – it just de-values it and the role can be given greater recognition with the assurances of robust training programmes.</a:t>
            </a:r>
          </a:p>
          <a:p>
            <a:pPr marL="171450" indent="-171450">
              <a:buFont typeface="Arial" panose="020B0604020202020204" pitchFamily="34" charset="0"/>
              <a:buChar char="•"/>
            </a:pPr>
            <a:r>
              <a:rPr lang="en-GB" baseline="0" dirty="0" smtClean="0"/>
              <a:t>A network – let the isolated workers join up and provide peer support and share information</a:t>
            </a:r>
          </a:p>
          <a:p>
            <a:pPr marL="171450" indent="-171450">
              <a:buFont typeface="Arial" panose="020B0604020202020204" pitchFamily="34" charset="0"/>
              <a:buChar char="•"/>
            </a:pPr>
            <a:r>
              <a:rPr lang="en-GB" baseline="0" dirty="0" smtClean="0"/>
              <a:t>A national association and marketing for the role – perhaps last on the to-do list but important all the same</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14</a:t>
            </a:fld>
            <a:endParaRPr lang="en-GB"/>
          </a:p>
        </p:txBody>
      </p:sp>
    </p:spTree>
    <p:extLst>
      <p:ext uri="{BB962C8B-B14F-4D97-AF65-F5344CB8AC3E}">
        <p14:creationId xmlns:p14="http://schemas.microsoft.com/office/powerpoint/2010/main" val="78064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I am going to speak to you about Green</a:t>
            </a:r>
            <a:r>
              <a:rPr lang="en-GB" baseline="0" dirty="0" smtClean="0"/>
              <a:t> Dreams’ experience of Link Workers, which we called ‘Practitioners’.  You might not know about Green Dreams so I am just going to rattle through a little introduction of the organisation and the work we did in relation to Social Prescribing. </a:t>
            </a:r>
          </a:p>
          <a:p>
            <a:endParaRPr lang="en-GB" baseline="0" dirty="0" smtClean="0"/>
          </a:p>
          <a:p>
            <a:r>
              <a:rPr lang="en-GB" baseline="0" dirty="0" smtClean="0"/>
              <a:t>READ SLIDE</a:t>
            </a:r>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2</a:t>
            </a:fld>
            <a:endParaRPr lang="en-GB"/>
          </a:p>
        </p:txBody>
      </p:sp>
    </p:spTree>
    <p:extLst>
      <p:ext uri="{BB962C8B-B14F-4D97-AF65-F5344CB8AC3E}">
        <p14:creationId xmlns:p14="http://schemas.microsoft.com/office/powerpoint/2010/main" val="45224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the time of</a:t>
            </a:r>
            <a:r>
              <a:rPr lang="en-GB" baseline="0" dirty="0" smtClean="0"/>
              <a:t> employing the Link Workers, Social Prescribing felt like a new concept to many of the organisations and GP practices we were working with and most didn’t realise the full scope of what we were there to do. </a:t>
            </a:r>
          </a:p>
          <a:p>
            <a:endParaRPr lang="en-GB" baseline="0" dirty="0" smtClean="0"/>
          </a:p>
          <a:p>
            <a:r>
              <a:rPr lang="en-GB" baseline="0" dirty="0" smtClean="0"/>
              <a:t>We always joke about this but defining what we did to others was always a challenge, quite simply because it could never be summed up in a single sentence.  </a:t>
            </a:r>
          </a:p>
          <a:p>
            <a:endParaRPr lang="en-GB" baseline="0" dirty="0" smtClean="0"/>
          </a:p>
          <a:p>
            <a:r>
              <a:rPr lang="en-GB" baseline="0" dirty="0" smtClean="0"/>
              <a:t>In a nutshell we operated under a model which we called our triad of support.  It involved an element of working with individuals to identi</a:t>
            </a:r>
            <a:r>
              <a:rPr lang="en-GB" baseline="0" dirty="0" smtClean="0"/>
              <a:t>f</a:t>
            </a:r>
            <a:r>
              <a:rPr lang="en-GB" baseline="0" dirty="0" smtClean="0"/>
              <a:t>y how they could be supported with their social needs which ultimately supported their health and wellbeing.   We tailored the support we offered to every individual based upon their unique circumstances and worked with them to achieve their goals.  We then took the work one step further by investing back into our community.  This could be developing community assets which supported local people or continuing to work with patients as volunteers for community projects – either through Green Dreams or through a third party.   This ultimately meant that we could support people back into work where appropriate by offering unpaid work experience and in many circumstances a reference for when they were actively seeking employment. </a:t>
            </a:r>
          </a:p>
          <a:p>
            <a:endParaRPr lang="en-GB" baseline="0" dirty="0" smtClean="0"/>
          </a:p>
          <a:p>
            <a:r>
              <a:rPr lang="en-GB" baseline="0" dirty="0" smtClean="0"/>
              <a:t>So as with everyone, funding was always a challenge and was restricted in equal measure, leading us to experience at times rising demand and not enough Link Worker provision.</a:t>
            </a:r>
          </a:p>
          <a:p>
            <a:endParaRPr lang="en-GB" baseline="0" dirty="0" smtClean="0"/>
          </a:p>
          <a:p>
            <a:r>
              <a:rPr lang="en-GB" baseline="0" dirty="0" smtClean="0"/>
              <a:t>Because the work was seen as so new and innovative, we also experienced difficulty with developing a systematic monitoring and reporting system.  We knew what we did worked and that it had to be measured and reported on in a standard way but the challenge was how to do this.  In the end we worked with a company called ‘Upshot’ to develop a bespoke monitoring database which recorded all patient information and supported our team to monitor both outputs and outcomes in a standard and systematic way.  The follow on challenge  to this was training the Link Workers on how to use it and refining it so that it didn’t get in the way of client support, but rather acted as a framework for use with patients.</a:t>
            </a:r>
          </a:p>
          <a:p>
            <a:endParaRPr lang="en-GB" baseline="0" dirty="0" smtClean="0"/>
          </a:p>
          <a:p>
            <a:r>
              <a:rPr lang="en-GB" baseline="0" dirty="0" smtClean="0"/>
              <a:t>And of course, our work was quite unique, so everything we did had to be continually invented and re-invented!</a:t>
            </a:r>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3</a:t>
            </a:fld>
            <a:endParaRPr lang="en-GB"/>
          </a:p>
        </p:txBody>
      </p:sp>
    </p:spTree>
    <p:extLst>
      <p:ext uri="{BB962C8B-B14F-4D97-AF65-F5344CB8AC3E}">
        <p14:creationId xmlns:p14="http://schemas.microsoft.com/office/powerpoint/2010/main" val="28963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that’s enough about Green Dreams as an organisation.  Lets have a look at our ‘Link Workers’ or ‘Practitioners’ as we called them.</a:t>
            </a:r>
          </a:p>
          <a:p>
            <a:endParaRPr lang="en-GB" dirty="0" smtClean="0"/>
          </a:p>
          <a:p>
            <a:r>
              <a:rPr lang="en-GB" dirty="0" smtClean="0"/>
              <a:t>We had 5.  There’s a photo of them there.  They were quite</a:t>
            </a:r>
            <a:r>
              <a:rPr lang="en-GB" baseline="0" dirty="0" smtClean="0"/>
              <a:t> a colourful bunch all in all.  </a:t>
            </a:r>
          </a:p>
          <a:p>
            <a:endParaRPr lang="en-GB" baseline="0" dirty="0" smtClean="0"/>
          </a:p>
          <a:p>
            <a:r>
              <a:rPr lang="en-GB" baseline="0" dirty="0" smtClean="0"/>
              <a:t>We had </a:t>
            </a:r>
          </a:p>
          <a:p>
            <a:pPr marL="171450" indent="-171450">
              <a:buFont typeface="Arial" panose="020B0604020202020204" pitchFamily="34" charset="0"/>
              <a:buChar char="•"/>
            </a:pPr>
            <a:r>
              <a:rPr lang="en-GB" sz="1200" dirty="0" smtClean="0"/>
              <a:t>2 x Ex Public Servants</a:t>
            </a:r>
          </a:p>
          <a:p>
            <a:pPr marL="171450" indent="-171450">
              <a:buFont typeface="Arial" panose="020B0604020202020204" pitchFamily="34" charset="0"/>
              <a:buChar char="•"/>
            </a:pPr>
            <a:r>
              <a:rPr lang="en-GB" sz="1200" dirty="0" smtClean="0"/>
              <a:t>1 x Ex Social Worker</a:t>
            </a:r>
          </a:p>
          <a:p>
            <a:pPr marL="171450" indent="-171450">
              <a:buFont typeface="Arial" panose="020B0604020202020204" pitchFamily="34" charset="0"/>
              <a:buChar char="•"/>
            </a:pPr>
            <a:r>
              <a:rPr lang="en-GB" sz="1200" dirty="0" smtClean="0"/>
              <a:t>1 x Ex Theatre Nurse</a:t>
            </a:r>
          </a:p>
          <a:p>
            <a:pPr marL="171450" indent="-171450">
              <a:buFont typeface="Arial" panose="020B0604020202020204" pitchFamily="34" charset="0"/>
              <a:buChar char="•"/>
            </a:pPr>
            <a:r>
              <a:rPr lang="en-GB" sz="1200" dirty="0" smtClean="0"/>
              <a:t>1 x Ex Third Sector Support Worker</a:t>
            </a:r>
          </a:p>
          <a:p>
            <a:pPr marL="171450" indent="-171450">
              <a:buFont typeface="Arial" panose="020B0604020202020204" pitchFamily="34" charset="0"/>
              <a:buChar char="•"/>
            </a:pPr>
            <a:endParaRPr lang="en-GB" baseline="0" dirty="0" smtClean="0"/>
          </a:p>
          <a:p>
            <a:r>
              <a:rPr lang="en-GB" dirty="0" smtClean="0"/>
              <a:t>In</a:t>
            </a:r>
            <a:r>
              <a:rPr lang="en-GB" baseline="0" dirty="0" smtClean="0"/>
              <a:t> a nutshell, they were all professional individuals from relatively diverse backgrounds but they all had a good level of experience of working with people in a supportive role and a good working knowledge of statutory, health and social care sectors.  But the one thing they all did have in common was that they all had a genuine desire to support people and help those in need.  They all used to say that if someone got a job at Green Dreams and didn’t like working with people, they wouldn’t last 5 minutes!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4</a:t>
            </a:fld>
            <a:endParaRPr lang="en-GB"/>
          </a:p>
        </p:txBody>
      </p:sp>
    </p:spTree>
    <p:extLst>
      <p:ext uri="{BB962C8B-B14F-4D97-AF65-F5344CB8AC3E}">
        <p14:creationId xmlns:p14="http://schemas.microsoft.com/office/powerpoint/2010/main" val="3034985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Green Dreams we developed a support framework for our team and this was valued and appreciated by all</a:t>
            </a:r>
            <a:r>
              <a:rPr lang="en-GB" baseline="0" dirty="0" smtClean="0"/>
              <a:t> staff, particularly the Link Workers</a:t>
            </a:r>
            <a:r>
              <a:rPr lang="en-GB" dirty="0" smtClean="0"/>
              <a:t>.  This consisted</a:t>
            </a:r>
            <a:r>
              <a:rPr lang="en-GB" baseline="0" dirty="0" smtClean="0"/>
              <a:t> of:</a:t>
            </a:r>
          </a:p>
          <a:p>
            <a:endParaRPr lang="en-GB" baseline="0" dirty="0" smtClean="0"/>
          </a:p>
          <a:p>
            <a:pPr marL="171450" indent="-171450">
              <a:buFont typeface="Arial" panose="020B0604020202020204" pitchFamily="34" charset="0"/>
              <a:buChar char="•"/>
            </a:pPr>
            <a:r>
              <a:rPr lang="en-GB" baseline="0" dirty="0" smtClean="0"/>
              <a:t>A desk at the office to work from when needed</a:t>
            </a:r>
          </a:p>
          <a:p>
            <a:pPr marL="171450" indent="-171450">
              <a:buFont typeface="Arial" panose="020B0604020202020204" pitchFamily="34" charset="0"/>
              <a:buChar char="•"/>
            </a:pPr>
            <a:r>
              <a:rPr lang="en-GB" baseline="0" dirty="0" smtClean="0"/>
              <a:t>Weekly team meetings</a:t>
            </a:r>
          </a:p>
          <a:p>
            <a:pPr marL="171450" indent="-171450">
              <a:buFont typeface="Arial" panose="020B0604020202020204" pitchFamily="34" charset="0"/>
              <a:buChar char="•"/>
            </a:pPr>
            <a:r>
              <a:rPr lang="en-GB" baseline="0" dirty="0" smtClean="0"/>
              <a:t>Monthly staff support sessions where we looked at aims, objectives, plans, priorities, issues, concerns </a:t>
            </a:r>
            <a:r>
              <a:rPr lang="en-GB" baseline="0" dirty="0" err="1" smtClean="0"/>
              <a:t>etc</a:t>
            </a:r>
            <a:endParaRPr lang="en-GB" baseline="0" dirty="0" smtClean="0"/>
          </a:p>
          <a:p>
            <a:pPr marL="171450" indent="-171450">
              <a:buFont typeface="Arial" panose="020B0604020202020204" pitchFamily="34" charset="0"/>
              <a:buChar char="•"/>
            </a:pPr>
            <a:r>
              <a:rPr lang="en-GB" baseline="0" dirty="0" smtClean="0"/>
              <a:t>Quarterly sessions as a group to look at case studies and successes </a:t>
            </a:r>
          </a:p>
          <a:p>
            <a:pPr marL="171450" indent="-171450">
              <a:buFont typeface="Arial" panose="020B0604020202020204" pitchFamily="34" charset="0"/>
              <a:buChar char="•"/>
            </a:pPr>
            <a:r>
              <a:rPr lang="en-GB" baseline="0" dirty="0" smtClean="0"/>
              <a:t>Annual appraisal</a:t>
            </a:r>
          </a:p>
          <a:p>
            <a:pPr marL="171450" indent="-171450">
              <a:buFont typeface="Arial" panose="020B0604020202020204" pitchFamily="34" charset="0"/>
              <a:buChar char="•"/>
            </a:pPr>
            <a:r>
              <a:rPr lang="en-GB" baseline="0" dirty="0" smtClean="0"/>
              <a:t>An open door policy – even if the door was the telephone when they were off site</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So thinking about the purpose of the workshop today – developing the Link Worker role, I would say that all of this was essential to supporting the Link Workers and understanding their development needs.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5</a:t>
            </a:fld>
            <a:endParaRPr lang="en-GB"/>
          </a:p>
        </p:txBody>
      </p:sp>
    </p:spTree>
    <p:extLst>
      <p:ext uri="{BB962C8B-B14F-4D97-AF65-F5344CB8AC3E}">
        <p14:creationId xmlns:p14="http://schemas.microsoft.com/office/powerpoint/2010/main" val="1329178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this</a:t>
            </a:r>
            <a:r>
              <a:rPr lang="en-GB" baseline="0" dirty="0" smtClean="0"/>
              <a:t> brings me onto what I specifically want to present to you today.  I want to give you a view from the ground of our ex</a:t>
            </a:r>
            <a:r>
              <a:rPr lang="en-GB" baseline="0" dirty="0" smtClean="0"/>
              <a:t>p</a:t>
            </a:r>
            <a:r>
              <a:rPr lang="en-GB" baseline="0" dirty="0" smtClean="0"/>
              <a:t>erience of developing the Link Worker role and specifically what challenges we faced at Green Dreams.  The scope of our experiences is limited to our organisation b</a:t>
            </a:r>
            <a:r>
              <a:rPr lang="en-GB" baseline="0" dirty="0" smtClean="0"/>
              <a:t>u</a:t>
            </a:r>
            <a:r>
              <a:rPr lang="en-GB" baseline="0" dirty="0" smtClean="0"/>
              <a:t>t nevertheless no doubt familiar to those delivering social prescribing programmes and serve as experiences which might help us to understand what is needed to develop the Link Worker role going forward.</a:t>
            </a:r>
          </a:p>
          <a:p>
            <a:endParaRPr lang="en-GB" baseline="0" dirty="0" smtClean="0"/>
          </a:p>
          <a:p>
            <a:r>
              <a:rPr lang="en-GB" baseline="0" dirty="0" smtClean="0"/>
              <a:t>On the slide you’ll see a graph which summarises an audit I undertook of the support session notes with our 5 Link Workers.  I looked at the notes from May 2014 to May 2015 – a full year and I have categorised the points they raised in relation to their concerns, development needs and items discussed.  It’s a simple slide but one which took several hours to produce as I am sure you can imagine.  You can see there were some notable challenges brought to light by our 5 Link Workers but what I want to do is drill down into each one and outline the challenge faced, what local measures we took to overcome them and what opportunities exist to learn from this to help develop the Link Worker role.  This then directly feeds into the question of what do we need to make social prescribing mainstream and sustainable in the long term.</a:t>
            </a:r>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6</a:t>
            </a:fld>
            <a:endParaRPr lang="en-GB"/>
          </a:p>
        </p:txBody>
      </p:sp>
    </p:spTree>
    <p:extLst>
      <p:ext uri="{BB962C8B-B14F-4D97-AF65-F5344CB8AC3E}">
        <p14:creationId xmlns:p14="http://schemas.microsoft.com/office/powerpoint/2010/main" val="2186379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always said it – a good Link</a:t>
            </a:r>
            <a:r>
              <a:rPr lang="en-GB" baseline="0" dirty="0" smtClean="0"/>
              <a:t> Worker will always shoot themselves in the foot by doing a great job with a client and then getting a whole barrage of referrals on the back of the feedback given to the GP by the Link Worker themselves and the patient.</a:t>
            </a:r>
          </a:p>
          <a:p>
            <a:endParaRPr lang="en-GB" baseline="0" dirty="0" smtClean="0"/>
          </a:p>
          <a:p>
            <a:r>
              <a:rPr lang="en-GB" baseline="0" dirty="0" smtClean="0"/>
              <a:t>Inevitably any effective programme of support will attract rising volumes of referrals and in the case of the Link Workers who fed back to the referring GP for every patient, balancing the need for patient support with the ‘follow up admin’.  </a:t>
            </a:r>
          </a:p>
          <a:p>
            <a:endParaRPr lang="en-GB" baseline="0" dirty="0" smtClean="0"/>
          </a:p>
          <a:p>
            <a:r>
              <a:rPr lang="en-GB" baseline="0" dirty="0" smtClean="0"/>
              <a:t>There is from our perspective one major opportunity here and that is to develop a standardised monitoring framework or guidance on how this should be done locally.  It could also be developed to incorporate a short annual national statistical return so that from a national perspective we have some comparable  data sets that helps us to understand from a local, national and regional perspective, what the demand is and to some degree what the benefits are.  Ultimately, this could help to inform the commissioning of these services and to identify any gaps or any need for further development and investment.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7</a:t>
            </a:fld>
            <a:endParaRPr lang="en-GB"/>
          </a:p>
        </p:txBody>
      </p:sp>
    </p:spTree>
    <p:extLst>
      <p:ext uri="{BB962C8B-B14F-4D97-AF65-F5344CB8AC3E}">
        <p14:creationId xmlns:p14="http://schemas.microsoft.com/office/powerpoint/2010/main" val="1717606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Boundaries.  </a:t>
            </a:r>
          </a:p>
          <a:p>
            <a:endParaRPr lang="en-GB" dirty="0" smtClean="0"/>
          </a:p>
          <a:p>
            <a:r>
              <a:rPr lang="en-GB" dirty="0" smtClean="0"/>
              <a:t>It was a big concern for those who expressed</a:t>
            </a:r>
            <a:r>
              <a:rPr lang="en-GB" baseline="0" dirty="0" smtClean="0"/>
              <a:t> this as an issue.  How do you know when your work with a patient is done?  Some were quite comfortable with this but 3 of our Link Workers continually struggled with this notion of how much help is enough.</a:t>
            </a:r>
          </a:p>
          <a:p>
            <a:endParaRPr lang="en-GB" baseline="0" dirty="0" smtClean="0"/>
          </a:p>
          <a:p>
            <a:r>
              <a:rPr lang="en-GB" baseline="0" dirty="0" smtClean="0"/>
              <a:t>Locally, we introduced an action plan template for use with patients which identified what they wanted to achieve from their involvement in the programme and from this it became clear when the support was concluded.  This was absolutely essential as demand rose and especially during busy periods.  It also gave us an opportunity to fully co-design support with patients, delegating as much as was appropriate to the patient to complete.</a:t>
            </a:r>
          </a:p>
          <a:p>
            <a:endParaRPr lang="en-GB" baseline="0" dirty="0" smtClean="0"/>
          </a:p>
          <a:p>
            <a:r>
              <a:rPr lang="en-GB" baseline="0" dirty="0" smtClean="0"/>
              <a:t>We also as a team used the </a:t>
            </a:r>
            <a:r>
              <a:rPr lang="en-GB" baseline="0" dirty="0" err="1" smtClean="0"/>
              <a:t>Bolam</a:t>
            </a:r>
            <a:r>
              <a:rPr lang="en-GB" baseline="0" dirty="0" smtClean="0"/>
              <a:t> test to decide when enough was enough, where Link Workers ask themselves ‘could I do more’ before concluding an action plan and to support this we developed a range of cross referral procedures with other agencies to streamline referrals on to other organisation for specialist support.</a:t>
            </a:r>
          </a:p>
          <a:p>
            <a:endParaRPr lang="en-GB" baseline="0" dirty="0" smtClean="0"/>
          </a:p>
          <a:p>
            <a:r>
              <a:rPr lang="en-GB" baseline="0" dirty="0" smtClean="0"/>
              <a:t>So this brings me onto a big opportunity point – training!  For us, to have a specific training session for Link Workers who have gone a long way to addressing the concern as would the introduction of a range of ‘levels’ of social prescribing which has been mentioned in the SP toolkit which was recently published.  I’ll speak more about training on the next slide.</a:t>
            </a:r>
          </a:p>
          <a:p>
            <a:endParaRPr lang="en-GB" baseline="0" dirty="0" smtClean="0"/>
          </a:p>
          <a:p>
            <a:r>
              <a:rPr lang="en-GB" baseline="0" dirty="0" smtClean="0"/>
              <a:t>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8</a:t>
            </a:fld>
            <a:endParaRPr lang="en-GB"/>
          </a:p>
        </p:txBody>
      </p:sp>
    </p:spTree>
    <p:extLst>
      <p:ext uri="{BB962C8B-B14F-4D97-AF65-F5344CB8AC3E}">
        <p14:creationId xmlns:p14="http://schemas.microsoft.com/office/powerpoint/2010/main" val="174034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as I have alluded to, training was a big challenge for our</a:t>
            </a:r>
            <a:r>
              <a:rPr lang="en-GB" baseline="0" dirty="0" smtClean="0"/>
              <a:t> Link Workers.  I have put out a paper for you all which outlines the training matrix we developed for Green Dreams.  You can see on this that we took training very seriously, not least because it gives better results for patients but also beca</a:t>
            </a:r>
            <a:r>
              <a:rPr lang="en-GB" baseline="0" dirty="0" smtClean="0"/>
              <a:t>u</a:t>
            </a:r>
            <a:r>
              <a:rPr lang="en-GB" baseline="0" dirty="0" smtClean="0"/>
              <a:t>se it leads to greater job satisfaction and supports workers with their long term development.  </a:t>
            </a:r>
          </a:p>
          <a:p>
            <a:endParaRPr lang="en-GB" baseline="0" dirty="0" smtClean="0"/>
          </a:p>
          <a:p>
            <a:r>
              <a:rPr lang="en-GB" baseline="0" dirty="0" smtClean="0"/>
              <a:t>If you look at the matrix you will see that many of the courses were developed and delivered in house which was far from ideal in all circumstances and this was just driven from a cost and lack of availability perspective.  The other courses were sourced from a range of providers on an ad-hoc basis.  The big but here is that had there been a Link Worker training programme available to us, this would have saved significant costs and time associated with arranging and attending.  Had this been provided as a programme, it would also have meant that the Link Workers not only felt supported and valued, but would have supported recognition of their role and scope with the community, other organisations and GP practices.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 Link Worker training programme could also pave the way for career development</a:t>
            </a:r>
            <a:r>
              <a:rPr lang="en-GB" baseline="0" dirty="0" smtClean="0"/>
              <a:t>.</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56588B-A961-4296-86F9-9C53A8F09EC1}" type="slidenum">
              <a:rPr lang="en-GB" smtClean="0"/>
              <a:t>9</a:t>
            </a:fld>
            <a:endParaRPr lang="en-GB"/>
          </a:p>
        </p:txBody>
      </p:sp>
    </p:spTree>
    <p:extLst>
      <p:ext uri="{BB962C8B-B14F-4D97-AF65-F5344CB8AC3E}">
        <p14:creationId xmlns:p14="http://schemas.microsoft.com/office/powerpoint/2010/main" val="200237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0A210B-1192-4B3A-B064-33CCE85B804F}" type="datetimeFigureOut">
              <a:rPr lang="en-GB" smtClean="0"/>
              <a:t>22/09/2017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264209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0A210B-1192-4B3A-B064-33CCE85B804F}" type="datetimeFigureOut">
              <a:rPr lang="en-GB" smtClean="0"/>
              <a:t>22/09/2017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315911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0A210B-1192-4B3A-B064-33CCE85B804F}" type="datetimeFigureOut">
              <a:rPr lang="en-GB" smtClean="0"/>
              <a:t>22/09/2017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10939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0A210B-1192-4B3A-B064-33CCE85B804F}" type="datetimeFigureOut">
              <a:rPr lang="en-GB" smtClean="0"/>
              <a:t>22/09/2017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282438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A210B-1192-4B3A-B064-33CCE85B804F}" type="datetimeFigureOut">
              <a:rPr lang="en-GB" smtClean="0"/>
              <a:t>22/09/2017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80759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0A210B-1192-4B3A-B064-33CCE85B804F}" type="datetimeFigureOut">
              <a:rPr lang="en-GB" smtClean="0"/>
              <a:t>22/09/2017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88639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0A210B-1192-4B3A-B064-33CCE85B804F}" type="datetimeFigureOut">
              <a:rPr lang="en-GB" smtClean="0"/>
              <a:t>22/09/2017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145571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0A210B-1192-4B3A-B064-33CCE85B804F}" type="datetimeFigureOut">
              <a:rPr lang="en-GB" smtClean="0"/>
              <a:t>22/09/2017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1462932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A210B-1192-4B3A-B064-33CCE85B804F}" type="datetimeFigureOut">
              <a:rPr lang="en-GB" smtClean="0"/>
              <a:t>22/09/2017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319527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A210B-1192-4B3A-B064-33CCE85B804F}" type="datetimeFigureOut">
              <a:rPr lang="en-GB" smtClean="0"/>
              <a:t>22/09/2017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41305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A210B-1192-4B3A-B064-33CCE85B804F}" type="datetimeFigureOut">
              <a:rPr lang="en-GB" smtClean="0"/>
              <a:t>22/09/2017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C2378-AE47-4BFA-B6B6-0A15769F441F}" type="slidenum">
              <a:rPr lang="en-GB" smtClean="0"/>
              <a:t>‹#›</a:t>
            </a:fld>
            <a:endParaRPr lang="en-GB"/>
          </a:p>
        </p:txBody>
      </p:sp>
    </p:spTree>
    <p:extLst>
      <p:ext uri="{BB962C8B-B14F-4D97-AF65-F5344CB8AC3E}">
        <p14:creationId xmlns:p14="http://schemas.microsoft.com/office/powerpoint/2010/main" val="3302440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A210B-1192-4B3A-B064-33CCE85B804F}" type="datetimeFigureOut">
              <a:rPr lang="en-GB" smtClean="0"/>
              <a:t>22/09/2017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C2378-AE47-4BFA-B6B6-0A15769F441F}" type="slidenum">
              <a:rPr lang="en-GB" smtClean="0"/>
              <a:t>‹#›</a:t>
            </a:fld>
            <a:endParaRPr lang="en-GB"/>
          </a:p>
        </p:txBody>
      </p:sp>
    </p:spTree>
    <p:extLst>
      <p:ext uri="{BB962C8B-B14F-4D97-AF65-F5344CB8AC3E}">
        <p14:creationId xmlns:p14="http://schemas.microsoft.com/office/powerpoint/2010/main" val="4100902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Social Prescribing Link Workers </a:t>
            </a:r>
            <a:br>
              <a:rPr lang="en-GB" b="1" dirty="0" smtClean="0"/>
            </a:br>
            <a:r>
              <a:rPr lang="en-GB" b="1" dirty="0" smtClean="0"/>
              <a:t>A View From The Ground</a:t>
            </a:r>
            <a:br>
              <a:rPr lang="en-GB" b="1"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sp>
        <p:nvSpPr>
          <p:cNvPr id="3" name="Subtitle 2"/>
          <p:cNvSpPr>
            <a:spLocks noGrp="1"/>
          </p:cNvSpPr>
          <p:nvPr>
            <p:ph type="subTitle" idx="1"/>
          </p:nvPr>
        </p:nvSpPr>
        <p:spPr>
          <a:xfrm>
            <a:off x="1387108" y="4797152"/>
            <a:ext cx="6400800" cy="1752600"/>
          </a:xfrm>
        </p:spPr>
        <p:txBody>
          <a:bodyPr/>
          <a:lstStyle/>
          <a:p>
            <a:r>
              <a:rPr lang="en-GB" dirty="0" smtClean="0"/>
              <a:t>Stephanie Driver</a:t>
            </a:r>
          </a:p>
          <a:p>
            <a:r>
              <a:rPr lang="en-GB" dirty="0" smtClean="0"/>
              <a:t>The Green Dreams Project CIC</a:t>
            </a:r>
            <a:endParaRPr lang="en-GB" dirty="0"/>
          </a:p>
        </p:txBody>
      </p:sp>
      <p:pic>
        <p:nvPicPr>
          <p:cNvPr id="4" name="Picture 3" descr="GDP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2827" y="2132856"/>
            <a:ext cx="2808312" cy="2448272"/>
          </a:xfrm>
          <a:prstGeom prst="rect">
            <a:avLst/>
          </a:prstGeom>
          <a:noFill/>
          <a:ln>
            <a:noFill/>
          </a:ln>
        </p:spPr>
      </p:pic>
    </p:spTree>
    <p:extLst>
      <p:ext uri="{BB962C8B-B14F-4D97-AF65-F5344CB8AC3E}">
        <p14:creationId xmlns:p14="http://schemas.microsoft.com/office/powerpoint/2010/main" val="2821740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4086"/>
            <a:ext cx="8229600" cy="5032078"/>
          </a:xfrm>
        </p:spPr>
        <p:txBody>
          <a:bodyPr>
            <a:normAutofit fontScale="92500" lnSpcReduction="10000"/>
          </a:bodyPr>
          <a:lstStyle/>
          <a:p>
            <a:pPr marL="0" indent="0">
              <a:buNone/>
            </a:pPr>
            <a:endParaRPr lang="en-GB" dirty="0" smtClean="0"/>
          </a:p>
          <a:p>
            <a:pPr marL="0" indent="0" algn="r">
              <a:buNone/>
            </a:pPr>
            <a:r>
              <a:rPr lang="en-GB" b="1" dirty="0" smtClean="0">
                <a:solidFill>
                  <a:srgbClr val="FF0000"/>
                </a:solidFill>
              </a:rPr>
              <a:t>Challenge:  </a:t>
            </a:r>
            <a:r>
              <a:rPr lang="en-GB" dirty="0" smtClean="0"/>
              <a:t>Link Workers being </a:t>
            </a:r>
          </a:p>
          <a:p>
            <a:pPr marL="0" indent="0" algn="r">
              <a:buNone/>
            </a:pPr>
            <a:r>
              <a:rPr lang="en-GB" dirty="0" smtClean="0"/>
              <a:t>based in GP Practices with reduced team contact</a:t>
            </a:r>
          </a:p>
          <a:p>
            <a:pPr marL="0" indent="0">
              <a:buNone/>
            </a:pPr>
            <a:endParaRPr lang="en-GB" dirty="0"/>
          </a:p>
          <a:p>
            <a:pPr marL="0" indent="0">
              <a:buNone/>
            </a:pPr>
            <a:r>
              <a:rPr lang="en-GB" b="1" dirty="0" smtClean="0">
                <a:solidFill>
                  <a:srgbClr val="0070C0"/>
                </a:solidFill>
              </a:rPr>
              <a:t>Measures:  </a:t>
            </a:r>
            <a:r>
              <a:rPr lang="en-GB" dirty="0" smtClean="0"/>
              <a:t>Regular team meetings, support and supervision. Office desk available, introduction of ‘Friday Download’.</a:t>
            </a:r>
          </a:p>
          <a:p>
            <a:pPr marL="0" indent="0">
              <a:buNone/>
            </a:pPr>
            <a:endParaRPr lang="en-GB" dirty="0"/>
          </a:p>
          <a:p>
            <a:pPr marL="0" indent="0">
              <a:buNone/>
            </a:pPr>
            <a:r>
              <a:rPr lang="en-GB" b="1" dirty="0" smtClean="0">
                <a:solidFill>
                  <a:srgbClr val="00B050"/>
                </a:solidFill>
              </a:rPr>
              <a:t>Opportunities:  </a:t>
            </a:r>
            <a:r>
              <a:rPr lang="en-GB" dirty="0" smtClean="0"/>
              <a:t>National association of SP Link Workers?</a:t>
            </a:r>
          </a:p>
        </p:txBody>
      </p:sp>
      <p:pic>
        <p:nvPicPr>
          <p:cNvPr id="3074" name="Picture 2" descr="Image result for iso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226695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070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a:bodyPr>
          <a:lstStyle/>
          <a:p>
            <a:r>
              <a:rPr lang="en-GB" dirty="0" smtClean="0"/>
              <a:t>Awareness of Local Services / Partnerships / Networking</a:t>
            </a:r>
            <a:endParaRPr lang="en-GB" dirty="0"/>
          </a:p>
        </p:txBody>
      </p:sp>
      <p:sp>
        <p:nvSpPr>
          <p:cNvPr id="3" name="Content Placeholder 2"/>
          <p:cNvSpPr>
            <a:spLocks noGrp="1"/>
          </p:cNvSpPr>
          <p:nvPr>
            <p:ph idx="1"/>
          </p:nvPr>
        </p:nvSpPr>
        <p:spPr>
          <a:xfrm>
            <a:off x="457200" y="2204864"/>
            <a:ext cx="8229600" cy="3921299"/>
          </a:xfrm>
        </p:spPr>
        <p:txBody>
          <a:bodyPr>
            <a:normAutofit fontScale="62500" lnSpcReduction="20000"/>
          </a:bodyPr>
          <a:lstStyle/>
          <a:p>
            <a:pPr marL="0" indent="0">
              <a:buNone/>
            </a:pPr>
            <a:r>
              <a:rPr lang="en-GB" b="1" dirty="0" smtClean="0">
                <a:solidFill>
                  <a:srgbClr val="FF0000"/>
                </a:solidFill>
              </a:rPr>
              <a:t>Challenges:  </a:t>
            </a:r>
            <a:r>
              <a:rPr lang="en-GB" dirty="0" smtClean="0"/>
              <a:t>Co-ordinated development of networking, developing awareness of local services and formal partnerships</a:t>
            </a:r>
          </a:p>
          <a:p>
            <a:pPr marL="0" indent="0">
              <a:buNone/>
            </a:pPr>
            <a:endParaRPr lang="en-GB" dirty="0"/>
          </a:p>
          <a:p>
            <a:pPr marL="0" indent="0">
              <a:buNone/>
            </a:pPr>
            <a:r>
              <a:rPr lang="en-GB" b="1" dirty="0" smtClean="0">
                <a:solidFill>
                  <a:srgbClr val="0070C0"/>
                </a:solidFill>
              </a:rPr>
              <a:t>Measures: </a:t>
            </a:r>
            <a:r>
              <a:rPr lang="en-GB" dirty="0" smtClean="0"/>
              <a:t>Included as team meeting agenda item and discussed in staff support.  Development of a standard cross referral procedure and partnership agreement.</a:t>
            </a:r>
          </a:p>
          <a:p>
            <a:pPr marL="0" indent="0">
              <a:buNone/>
            </a:pPr>
            <a:endParaRPr lang="en-GB" dirty="0"/>
          </a:p>
          <a:p>
            <a:pPr marL="0" indent="0">
              <a:buNone/>
            </a:pPr>
            <a:r>
              <a:rPr lang="en-GB" b="1" dirty="0" smtClean="0">
                <a:solidFill>
                  <a:srgbClr val="00B050"/>
                </a:solidFill>
              </a:rPr>
              <a:t>Opportunity: </a:t>
            </a:r>
            <a:r>
              <a:rPr lang="en-GB" dirty="0" smtClean="0"/>
              <a:t>Connect them up!  </a:t>
            </a:r>
          </a:p>
          <a:p>
            <a:pPr marL="0" indent="0">
              <a:buNone/>
            </a:pPr>
            <a:r>
              <a:rPr lang="en-GB" dirty="0" smtClean="0"/>
              <a:t>Development of regional </a:t>
            </a:r>
          </a:p>
          <a:p>
            <a:pPr marL="0" indent="0">
              <a:buNone/>
            </a:pPr>
            <a:r>
              <a:rPr lang="en-GB" dirty="0" smtClean="0"/>
              <a:t>social prescribing networking events and </a:t>
            </a:r>
          </a:p>
          <a:p>
            <a:pPr marL="0" indent="0">
              <a:buNone/>
            </a:pPr>
            <a:r>
              <a:rPr lang="en-GB" dirty="0" smtClean="0"/>
              <a:t>regional newsletter / FB page for </a:t>
            </a:r>
          </a:p>
          <a:p>
            <a:pPr marL="0" indent="0">
              <a:buNone/>
            </a:pPr>
            <a:r>
              <a:rPr lang="en-GB" dirty="0" smtClean="0"/>
              <a:t>Link Workers – modelled on Chamber </a:t>
            </a:r>
          </a:p>
          <a:p>
            <a:pPr marL="0" indent="0">
              <a:buNone/>
            </a:pPr>
            <a:r>
              <a:rPr lang="en-GB" dirty="0" smtClean="0"/>
              <a:t>of Commerce?        </a:t>
            </a:r>
            <a:endParaRPr lang="en-GB" dirty="0"/>
          </a:p>
        </p:txBody>
      </p:sp>
      <p:pic>
        <p:nvPicPr>
          <p:cNvPr id="5122" name="Picture 2" descr="Image result for networ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077072"/>
            <a:ext cx="4320480"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47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smtClean="0"/>
              <a:t>What’s in it for ME?</a:t>
            </a:r>
            <a:endParaRPr lang="en-GB" b="1"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smtClean="0">
                <a:solidFill>
                  <a:srgbClr val="FF0000"/>
                </a:solidFill>
              </a:rPr>
              <a:t>Challenge:  </a:t>
            </a:r>
            <a:r>
              <a:rPr lang="en-GB" dirty="0" smtClean="0"/>
              <a:t>referring in any quantity </a:t>
            </a:r>
          </a:p>
          <a:p>
            <a:pPr marL="0" indent="0">
              <a:buNone/>
            </a:pPr>
            <a:r>
              <a:rPr lang="en-GB" dirty="0" smtClean="0"/>
              <a:t>to local 3</a:t>
            </a:r>
            <a:r>
              <a:rPr lang="en-GB" baseline="30000" dirty="0" smtClean="0"/>
              <a:t>rd</a:t>
            </a:r>
            <a:r>
              <a:rPr lang="en-GB" dirty="0" smtClean="0"/>
              <a:t> sector agencies was </a:t>
            </a:r>
          </a:p>
          <a:p>
            <a:pPr marL="0" indent="0">
              <a:buNone/>
            </a:pPr>
            <a:r>
              <a:rPr lang="en-GB" dirty="0" smtClean="0"/>
              <a:t>frequently met with this question!</a:t>
            </a:r>
          </a:p>
          <a:p>
            <a:pPr marL="0" indent="0">
              <a:buNone/>
            </a:pPr>
            <a:endParaRPr lang="en-GB" dirty="0"/>
          </a:p>
          <a:p>
            <a:pPr marL="0" indent="0">
              <a:buNone/>
            </a:pPr>
            <a:r>
              <a:rPr lang="en-GB" b="1" dirty="0" smtClean="0">
                <a:solidFill>
                  <a:srgbClr val="0070C0"/>
                </a:solidFill>
              </a:rPr>
              <a:t>Measures:  </a:t>
            </a:r>
            <a:r>
              <a:rPr lang="en-GB" dirty="0" smtClean="0"/>
              <a:t>Agreed cross referral </a:t>
            </a:r>
          </a:p>
          <a:p>
            <a:pPr marL="0" indent="0">
              <a:buNone/>
            </a:pPr>
            <a:r>
              <a:rPr lang="en-GB" dirty="0" smtClean="0"/>
              <a:t>procedures and formal partnership </a:t>
            </a:r>
          </a:p>
          <a:p>
            <a:pPr marL="0" indent="0">
              <a:buNone/>
            </a:pPr>
            <a:r>
              <a:rPr lang="en-GB" dirty="0" smtClean="0"/>
              <a:t>agreements.  Raising awareness of the </a:t>
            </a:r>
          </a:p>
          <a:p>
            <a:pPr marL="0" indent="0">
              <a:buNone/>
            </a:pPr>
            <a:r>
              <a:rPr lang="en-GB" dirty="0" smtClean="0"/>
              <a:t>scope of work.</a:t>
            </a:r>
          </a:p>
          <a:p>
            <a:pPr marL="0" indent="0">
              <a:buNone/>
            </a:pPr>
            <a:endParaRPr lang="en-GB" dirty="0" smtClean="0"/>
          </a:p>
          <a:p>
            <a:pPr marL="0" indent="0">
              <a:buNone/>
            </a:pPr>
            <a:endParaRPr lang="en-GB" dirty="0" smtClean="0"/>
          </a:p>
          <a:p>
            <a:pPr marL="0" indent="0">
              <a:buNone/>
            </a:pPr>
            <a:r>
              <a:rPr lang="en-GB" b="1" dirty="0" smtClean="0">
                <a:solidFill>
                  <a:srgbClr val="00B050"/>
                </a:solidFill>
              </a:rPr>
              <a:t>Opportunities:  </a:t>
            </a:r>
            <a:r>
              <a:rPr lang="en-GB" dirty="0" smtClean="0"/>
              <a:t>National and regional awareness raising of SP and development of standardised ‘marketing materials’ / national website building on SP Toolkit and ‘levels’ of social prescribing.</a:t>
            </a:r>
            <a:endParaRPr lang="en-GB" dirty="0"/>
          </a:p>
        </p:txBody>
      </p:sp>
      <p:sp>
        <p:nvSpPr>
          <p:cNvPr id="4" name="AutoShape 2" descr="Image result for whats in it for me?"/>
          <p:cNvSpPr>
            <a:spLocks noChangeAspect="1" noChangeArrowheads="1"/>
          </p:cNvSpPr>
          <p:nvPr/>
        </p:nvSpPr>
        <p:spPr bwMode="auto">
          <a:xfrm>
            <a:off x="63500" y="-731838"/>
            <a:ext cx="1895475"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whats in it for me?"/>
          <p:cNvSpPr>
            <a:spLocks noChangeAspect="1" noChangeArrowheads="1"/>
          </p:cNvSpPr>
          <p:nvPr/>
        </p:nvSpPr>
        <p:spPr bwMode="auto">
          <a:xfrm>
            <a:off x="215900" y="-579438"/>
            <a:ext cx="1895475"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50" name="Picture 6" descr="Image result for whats in it for 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82562"/>
            <a:ext cx="2967577"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268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8225028"/>
              </p:ext>
            </p:extLst>
          </p:nvPr>
        </p:nvGraphicFramePr>
        <p:xfrm>
          <a:off x="2267744" y="1556792"/>
          <a:ext cx="7992888"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83568" y="548680"/>
            <a:ext cx="7992888" cy="707886"/>
          </a:xfrm>
          <a:prstGeom prst="rect">
            <a:avLst/>
          </a:prstGeom>
          <a:noFill/>
        </p:spPr>
        <p:txBody>
          <a:bodyPr wrap="square" rtlCol="0">
            <a:spAutoFit/>
          </a:bodyPr>
          <a:lstStyle/>
          <a:p>
            <a:r>
              <a:rPr lang="en-GB" sz="4000" b="1" dirty="0" smtClean="0"/>
              <a:t>What did the Link Workers Tell us?</a:t>
            </a:r>
            <a:endParaRPr lang="en-GB" sz="4000" b="1" dirty="0"/>
          </a:p>
        </p:txBody>
      </p:sp>
      <p:pic>
        <p:nvPicPr>
          <p:cNvPr id="10" name="Picture 2" descr="Image result for 5 face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536" y="1556792"/>
            <a:ext cx="3143250" cy="1800225"/>
          </a:xfrm>
          <a:prstGeom prst="rect">
            <a:avLst/>
          </a:prstGeom>
          <a:noFill/>
          <a:extLst>
            <a:ext uri="{909E8E84-426E-40DD-AFC4-6F175D3DCCD1}">
              <a14:hiddenFill xmlns:a14="http://schemas.microsoft.com/office/drawing/2010/main">
                <a:solidFill>
                  <a:srgbClr val="FFFFFF"/>
                </a:solidFill>
              </a14:hiddenFill>
            </a:ext>
          </a:extLst>
        </p:spPr>
      </p:pic>
      <p:sp>
        <p:nvSpPr>
          <p:cNvPr id="11" name="Bent Arrow 10"/>
          <p:cNvSpPr/>
          <p:nvPr/>
        </p:nvSpPr>
        <p:spPr>
          <a:xfrm rot="10800000" flipH="1">
            <a:off x="1504170" y="3501008"/>
            <a:ext cx="2016224" cy="1800200"/>
          </a:xfrm>
          <a:prstGeom prst="bentArrow">
            <a:avLst>
              <a:gd name="adj1" fmla="val 25000"/>
              <a:gd name="adj2" fmla="val 23740"/>
              <a:gd name="adj3" fmla="val 25000"/>
              <a:gd name="adj4" fmla="val 43750"/>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777247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 – The Opportunities</a:t>
            </a:r>
            <a:endParaRPr lang="en-GB" b="1" dirty="0"/>
          </a:p>
        </p:txBody>
      </p:sp>
      <p:graphicFrame>
        <p:nvGraphicFramePr>
          <p:cNvPr id="4" name="Diagram 3"/>
          <p:cNvGraphicFramePr/>
          <p:nvPr>
            <p:extLst>
              <p:ext uri="{D42A27DB-BD31-4B8C-83A1-F6EECF244321}">
                <p14:modId xmlns:p14="http://schemas.microsoft.com/office/powerpoint/2010/main" val="2700810171"/>
              </p:ext>
            </p:extLst>
          </p:nvPr>
        </p:nvGraphicFramePr>
        <p:xfrm>
          <a:off x="1043608" y="1340768"/>
          <a:ext cx="6936432"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9892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8800" b="1" dirty="0" smtClean="0">
                <a:solidFill>
                  <a:srgbClr val="00B050"/>
                </a:solidFill>
              </a:rPr>
              <a:t>THANK YOU!</a:t>
            </a:r>
            <a:endParaRPr lang="en-GB" sz="8800" b="1" dirty="0">
              <a:solidFill>
                <a:srgbClr val="00B050"/>
              </a:solidFill>
            </a:endParaRPr>
          </a:p>
        </p:txBody>
      </p:sp>
    </p:spTree>
    <p:extLst>
      <p:ext uri="{BB962C8B-B14F-4D97-AF65-F5344CB8AC3E}">
        <p14:creationId xmlns:p14="http://schemas.microsoft.com/office/powerpoint/2010/main" val="232164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smtClean="0">
                <a:solidFill>
                  <a:srgbClr val="00B050"/>
                </a:solidFill>
              </a:rPr>
              <a:t>The Green Dreams Project…..</a:t>
            </a:r>
            <a:endParaRPr lang="en-GB" b="1" dirty="0">
              <a:solidFill>
                <a:srgbClr val="00B050"/>
              </a:solidFill>
            </a:endParaRPr>
          </a:p>
        </p:txBody>
      </p:sp>
      <p:sp>
        <p:nvSpPr>
          <p:cNvPr id="3" name="Content Placeholder 2"/>
          <p:cNvSpPr>
            <a:spLocks noGrp="1"/>
          </p:cNvSpPr>
          <p:nvPr>
            <p:ph idx="1"/>
          </p:nvPr>
        </p:nvSpPr>
        <p:spPr>
          <a:xfrm>
            <a:off x="395536" y="1988840"/>
            <a:ext cx="8229600" cy="4525963"/>
          </a:xfrm>
        </p:spPr>
        <p:txBody>
          <a:bodyPr/>
          <a:lstStyle/>
          <a:p>
            <a:r>
              <a:rPr lang="en-GB" dirty="0" smtClean="0"/>
              <a:t>Set up in 2010 by Dr Fleming in response to a need he observed in general practice</a:t>
            </a:r>
          </a:p>
          <a:p>
            <a:r>
              <a:rPr lang="en-GB" dirty="0" smtClean="0"/>
              <a:t>Started with a single worker</a:t>
            </a:r>
          </a:p>
          <a:p>
            <a:r>
              <a:rPr lang="en-GB" dirty="0" smtClean="0"/>
              <a:t>Quickly grew to a team of 9 </a:t>
            </a:r>
          </a:p>
          <a:p>
            <a:r>
              <a:rPr lang="en-GB" dirty="0" smtClean="0"/>
              <a:t>5 Link Workers based in GP practices</a:t>
            </a:r>
          </a:p>
          <a:p>
            <a:r>
              <a:rPr lang="en-GB" dirty="0" smtClean="0"/>
              <a:t>Grant and CCG funded</a:t>
            </a:r>
            <a:endParaRPr lang="en-GB" dirty="0"/>
          </a:p>
        </p:txBody>
      </p:sp>
      <p:pic>
        <p:nvPicPr>
          <p:cNvPr id="1026" name="Picture 2" descr="Image result for man waving hello"/>
          <p:cNvPicPr>
            <a:picLocks noChangeAspect="1" noChangeArrowheads="1"/>
          </p:cNvPicPr>
          <p:nvPr/>
        </p:nvPicPr>
        <p:blipFill rotWithShape="1">
          <a:blip r:embed="rId3">
            <a:extLst>
              <a:ext uri="{28A0092B-C50C-407E-A947-70E740481C1C}">
                <a14:useLocalDpi xmlns:a14="http://schemas.microsoft.com/office/drawing/2010/main" val="0"/>
              </a:ext>
            </a:extLst>
          </a:blip>
          <a:srcRect l="20032" r="21680"/>
          <a:stretch/>
        </p:blipFill>
        <p:spPr bwMode="auto">
          <a:xfrm>
            <a:off x="7092280" y="3255640"/>
            <a:ext cx="1785258" cy="3062833"/>
          </a:xfrm>
          <a:prstGeom prst="rect">
            <a:avLst/>
          </a:prstGeom>
          <a:noFill/>
          <a:extLst>
            <a:ext uri="{909E8E84-426E-40DD-AFC4-6F175D3DCCD1}">
              <a14:hiddenFill xmlns:a14="http://schemas.microsoft.com/office/drawing/2010/main">
                <a:solidFill>
                  <a:srgbClr val="FFFFFF"/>
                </a:solidFill>
              </a14:hiddenFill>
            </a:ext>
          </a:extLst>
        </p:spPr>
      </p:pic>
      <p:sp>
        <p:nvSpPr>
          <p:cNvPr id="4" name="Flowchart: Sequential Access Storage 3"/>
          <p:cNvSpPr/>
          <p:nvPr/>
        </p:nvSpPr>
        <p:spPr>
          <a:xfrm>
            <a:off x="6228184" y="3076465"/>
            <a:ext cx="1080120" cy="792088"/>
          </a:xfrm>
          <a:prstGeom prst="flowChartMagneticTap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Hello!</a:t>
            </a:r>
            <a:endParaRPr lang="en-GB" dirty="0">
              <a:solidFill>
                <a:schemeClr val="tx1"/>
              </a:solidFill>
            </a:endParaRPr>
          </a:p>
        </p:txBody>
      </p:sp>
      <p:pic>
        <p:nvPicPr>
          <p:cNvPr id="6" name="Picture 5" descr="GDP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3" y="260648"/>
            <a:ext cx="1512168" cy="1333560"/>
          </a:xfrm>
          <a:prstGeom prst="rect">
            <a:avLst/>
          </a:prstGeom>
          <a:noFill/>
          <a:ln>
            <a:noFill/>
          </a:ln>
        </p:spPr>
      </p:pic>
    </p:spTree>
    <p:extLst>
      <p:ext uri="{BB962C8B-B14F-4D97-AF65-F5344CB8AC3E}">
        <p14:creationId xmlns:p14="http://schemas.microsoft.com/office/powerpoint/2010/main" val="1455000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 for the Organisation</a:t>
            </a:r>
            <a:endParaRPr lang="en-GB" dirty="0"/>
          </a:p>
        </p:txBody>
      </p:sp>
      <p:sp>
        <p:nvSpPr>
          <p:cNvPr id="3" name="Content Placeholder 2"/>
          <p:cNvSpPr>
            <a:spLocks noGrp="1"/>
          </p:cNvSpPr>
          <p:nvPr>
            <p:ph idx="1"/>
          </p:nvPr>
        </p:nvSpPr>
        <p:spPr/>
        <p:txBody>
          <a:bodyPr/>
          <a:lstStyle/>
          <a:p>
            <a:r>
              <a:rPr lang="en-GB" dirty="0" smtClean="0"/>
              <a:t>Defining the nature of the work to others</a:t>
            </a:r>
          </a:p>
          <a:p>
            <a:r>
              <a:rPr lang="en-GB" dirty="0" smtClean="0"/>
              <a:t>Funding!</a:t>
            </a:r>
          </a:p>
          <a:p>
            <a:r>
              <a:rPr lang="en-GB" dirty="0" smtClean="0"/>
              <a:t>Demand </a:t>
            </a:r>
            <a:r>
              <a:rPr lang="en-GB" dirty="0" smtClean="0"/>
              <a:t>vs capacity</a:t>
            </a:r>
          </a:p>
          <a:p>
            <a:r>
              <a:rPr lang="en-GB" dirty="0"/>
              <a:t>Systematic monitoring </a:t>
            </a:r>
          </a:p>
          <a:p>
            <a:pPr marL="0" indent="0">
              <a:buNone/>
            </a:pPr>
            <a:r>
              <a:rPr lang="en-GB" dirty="0"/>
              <a:t>    and reporting</a:t>
            </a:r>
          </a:p>
          <a:p>
            <a:r>
              <a:rPr lang="en-GB" dirty="0" smtClean="0"/>
              <a:t>Constant </a:t>
            </a:r>
            <a:r>
              <a:rPr lang="en-GB" dirty="0" smtClean="0"/>
              <a:t>‘invention’</a:t>
            </a:r>
          </a:p>
          <a:p>
            <a:pPr marL="0" indent="0">
              <a:buNone/>
            </a:pPr>
            <a:endParaRPr lang="en-GB" dirty="0"/>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l="20312" r="19003"/>
          <a:stretch/>
        </p:blipFill>
        <p:spPr bwMode="auto">
          <a:xfrm>
            <a:off x="5076056" y="2564904"/>
            <a:ext cx="3240360" cy="2952328"/>
          </a:xfrm>
          <a:prstGeom prst="rect">
            <a:avLst/>
          </a:prstGeom>
          <a:noFill/>
          <a:ln>
            <a:noFill/>
          </a:ln>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501490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649491"/>
          </a:xfrm>
        </p:spPr>
        <p:txBody>
          <a:bodyPr>
            <a:normAutofit fontScale="77500" lnSpcReduction="20000"/>
          </a:bodyPr>
          <a:lstStyle/>
          <a:p>
            <a:pPr marL="0" indent="0">
              <a:buNone/>
            </a:pPr>
            <a:r>
              <a:rPr lang="en-GB" sz="4700" b="1" dirty="0" smtClean="0"/>
              <a:t>The ‘Link Workers’…… </a:t>
            </a:r>
          </a:p>
          <a:p>
            <a:pPr marL="0" indent="0">
              <a:buNone/>
            </a:pPr>
            <a:endParaRPr lang="en-GB" dirty="0" smtClean="0"/>
          </a:p>
          <a:p>
            <a:pPr marL="0" indent="0">
              <a:buNone/>
            </a:pPr>
            <a:r>
              <a:rPr lang="en-GB" sz="2600" dirty="0" smtClean="0"/>
              <a:t>2 x Ex Public Servants</a:t>
            </a:r>
          </a:p>
          <a:p>
            <a:pPr marL="0" indent="0">
              <a:buNone/>
            </a:pPr>
            <a:r>
              <a:rPr lang="en-GB" sz="2600" dirty="0" smtClean="0"/>
              <a:t>1 x Ex Social Worker</a:t>
            </a:r>
          </a:p>
          <a:p>
            <a:pPr marL="0" indent="0">
              <a:buNone/>
            </a:pPr>
            <a:r>
              <a:rPr lang="en-GB" sz="2600" dirty="0" smtClean="0"/>
              <a:t>1 x Ex Theatre Nurse</a:t>
            </a:r>
          </a:p>
          <a:p>
            <a:pPr marL="0" indent="0">
              <a:buNone/>
            </a:pPr>
            <a:r>
              <a:rPr lang="en-GB" sz="2600" dirty="0" smtClean="0"/>
              <a:t>1 x Ex Third Sector Support Worker</a:t>
            </a:r>
          </a:p>
          <a:p>
            <a:pPr marL="0" indent="0">
              <a:buNone/>
            </a:pPr>
            <a:endParaRPr lang="en-GB" dirty="0" smtClean="0"/>
          </a:p>
          <a:p>
            <a:pPr marL="0" indent="0">
              <a:buNone/>
            </a:pPr>
            <a:endParaRPr lang="en-GB" dirty="0" smtClean="0"/>
          </a:p>
          <a:p>
            <a:pPr marL="0" indent="0">
              <a:buNone/>
            </a:pPr>
            <a:r>
              <a:rPr lang="en-GB" sz="3900" b="1" dirty="0" smtClean="0">
                <a:solidFill>
                  <a:srgbClr val="00B050"/>
                </a:solidFill>
              </a:rPr>
              <a:t>Professional.  Diverse.  </a:t>
            </a:r>
          </a:p>
          <a:p>
            <a:pPr marL="0" indent="0">
              <a:buNone/>
            </a:pPr>
            <a:r>
              <a:rPr lang="en-GB" sz="3900" b="1" dirty="0" smtClean="0">
                <a:solidFill>
                  <a:srgbClr val="00B050"/>
                </a:solidFill>
              </a:rPr>
              <a:t>Good level of experience and knowledge.</a:t>
            </a:r>
          </a:p>
          <a:p>
            <a:pPr marL="0" indent="0" algn="r">
              <a:buNone/>
            </a:pPr>
            <a:r>
              <a:rPr lang="en-GB" sz="3900" b="1" dirty="0" smtClean="0">
                <a:solidFill>
                  <a:srgbClr val="00B050"/>
                </a:solidFill>
              </a:rPr>
              <a:t>  </a:t>
            </a:r>
          </a:p>
          <a:p>
            <a:pPr marL="0" indent="0" algn="r">
              <a:buNone/>
            </a:pPr>
            <a:r>
              <a:rPr lang="en-GB" sz="3900" b="1" dirty="0" smtClean="0">
                <a:solidFill>
                  <a:srgbClr val="00B050"/>
                </a:solidFill>
              </a:rPr>
              <a:t>1 Definite Common Trait: </a:t>
            </a:r>
          </a:p>
          <a:p>
            <a:pPr marL="0" indent="0" algn="r">
              <a:buNone/>
            </a:pPr>
            <a:r>
              <a:rPr lang="en-GB" sz="3900" b="1" dirty="0" smtClean="0">
                <a:solidFill>
                  <a:srgbClr val="00B050"/>
                </a:solidFill>
              </a:rPr>
              <a:t>To have a genuine interest and passion in supporting people</a:t>
            </a:r>
          </a:p>
        </p:txBody>
      </p:sp>
      <p:pic>
        <p:nvPicPr>
          <p:cNvPr id="7170" name="Picture 2" descr="Image result for 5 fa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332656"/>
            <a:ext cx="3143250" cy="1800225"/>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ular Callout 1"/>
          <p:cNvSpPr/>
          <p:nvPr/>
        </p:nvSpPr>
        <p:spPr>
          <a:xfrm>
            <a:off x="5887211" y="2636912"/>
            <a:ext cx="2952328" cy="1224136"/>
          </a:xfrm>
          <a:prstGeom prst="wedgeRoundRectCallout">
            <a:avLst>
              <a:gd name="adj1" fmla="val -18620"/>
              <a:gd name="adj2" fmla="val -993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you don’t like working with people, you’ll quickly leave!</a:t>
            </a:r>
            <a:endParaRPr lang="en-GB" dirty="0"/>
          </a:p>
        </p:txBody>
      </p:sp>
    </p:spTree>
    <p:extLst>
      <p:ext uri="{BB962C8B-B14F-4D97-AF65-F5344CB8AC3E}">
        <p14:creationId xmlns:p14="http://schemas.microsoft.com/office/powerpoint/2010/main" val="1107919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pPr algn="l"/>
            <a:r>
              <a:rPr lang="en-GB" b="1" dirty="0" smtClean="0"/>
              <a:t>Support in Place</a:t>
            </a:r>
            <a:endParaRPr lang="en-GB" b="1" dirty="0"/>
          </a:p>
        </p:txBody>
      </p:sp>
      <p:sp>
        <p:nvSpPr>
          <p:cNvPr id="3" name="Content Placeholder 2"/>
          <p:cNvSpPr>
            <a:spLocks noGrp="1"/>
          </p:cNvSpPr>
          <p:nvPr>
            <p:ph idx="1"/>
          </p:nvPr>
        </p:nvSpPr>
        <p:spPr/>
        <p:txBody>
          <a:bodyPr/>
          <a:lstStyle/>
          <a:p>
            <a:endParaRPr lang="en-GB" dirty="0" smtClean="0"/>
          </a:p>
          <a:p>
            <a:endParaRPr lang="en-GB" dirty="0"/>
          </a:p>
        </p:txBody>
      </p:sp>
      <p:graphicFrame>
        <p:nvGraphicFramePr>
          <p:cNvPr id="6" name="Diagram 5"/>
          <p:cNvGraphicFramePr/>
          <p:nvPr>
            <p:extLst>
              <p:ext uri="{D42A27DB-BD31-4B8C-83A1-F6EECF244321}">
                <p14:modId xmlns:p14="http://schemas.microsoft.com/office/powerpoint/2010/main" val="3308431708"/>
              </p:ext>
            </p:extLst>
          </p:nvPr>
        </p:nvGraphicFramePr>
        <p:xfrm>
          <a:off x="971600" y="1556792"/>
          <a:ext cx="7200800"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GDP logo"/>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23928" y="3212976"/>
            <a:ext cx="1404156" cy="1224136"/>
          </a:xfrm>
          <a:prstGeom prst="rect">
            <a:avLst/>
          </a:prstGeom>
          <a:noFill/>
          <a:ln>
            <a:noFill/>
          </a:ln>
        </p:spPr>
      </p:pic>
    </p:spTree>
    <p:extLst>
      <p:ext uri="{BB962C8B-B14F-4D97-AF65-F5344CB8AC3E}">
        <p14:creationId xmlns:p14="http://schemas.microsoft.com/office/powerpoint/2010/main" val="263828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Audit of Link Worker Support Needs</a:t>
            </a:r>
            <a:endParaRPr lang="en-GB" dirty="0"/>
          </a:p>
        </p:txBody>
      </p:sp>
      <p:graphicFrame>
        <p:nvGraphicFramePr>
          <p:cNvPr id="6" name="Chart 5"/>
          <p:cNvGraphicFramePr>
            <a:graphicFrameLocks/>
          </p:cNvGraphicFramePr>
          <p:nvPr>
            <p:extLst>
              <p:ext uri="{D42A27DB-BD31-4B8C-83A1-F6EECF244321}">
                <p14:modId xmlns:p14="http://schemas.microsoft.com/office/powerpoint/2010/main" val="4074120246"/>
              </p:ext>
            </p:extLst>
          </p:nvPr>
        </p:nvGraphicFramePr>
        <p:xfrm>
          <a:off x="0" y="1412776"/>
          <a:ext cx="8820472"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055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apacit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476672"/>
            <a:ext cx="1836204" cy="244827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82860" y="908720"/>
            <a:ext cx="8229600" cy="4968552"/>
          </a:xfrm>
        </p:spPr>
        <p:txBody>
          <a:bodyPr>
            <a:normAutofit fontScale="85000" lnSpcReduction="20000"/>
          </a:bodyPr>
          <a:lstStyle/>
          <a:p>
            <a:pPr marL="0" indent="0">
              <a:buNone/>
            </a:pPr>
            <a:r>
              <a:rPr lang="en-GB" b="1" dirty="0" smtClean="0">
                <a:solidFill>
                  <a:srgbClr val="FF0000"/>
                </a:solidFill>
              </a:rPr>
              <a:t>Challenge:  </a:t>
            </a:r>
            <a:r>
              <a:rPr lang="en-GB" dirty="0" smtClean="0"/>
              <a:t>Managing rising volumes of </a:t>
            </a:r>
          </a:p>
          <a:p>
            <a:pPr marL="0" indent="0">
              <a:buNone/>
            </a:pPr>
            <a:r>
              <a:rPr lang="en-GB" dirty="0" smtClean="0"/>
              <a:t>clients and the need to feed back </a:t>
            </a:r>
          </a:p>
          <a:p>
            <a:pPr marL="0" indent="0">
              <a:buNone/>
            </a:pPr>
            <a:r>
              <a:rPr lang="en-GB" dirty="0" smtClean="0"/>
              <a:t>to GP regularly</a:t>
            </a:r>
          </a:p>
          <a:p>
            <a:pPr marL="0" indent="0">
              <a:buNone/>
            </a:pPr>
            <a:endParaRPr lang="en-GB" dirty="0"/>
          </a:p>
          <a:p>
            <a:pPr marL="0" indent="0">
              <a:buNone/>
            </a:pPr>
            <a:r>
              <a:rPr lang="en-GB" b="1" dirty="0" smtClean="0">
                <a:solidFill>
                  <a:srgbClr val="0070C0"/>
                </a:solidFill>
              </a:rPr>
              <a:t>Measures: </a:t>
            </a:r>
            <a:r>
              <a:rPr lang="en-GB" dirty="0" smtClean="0"/>
              <a:t>Waiting lists, prioritising those </a:t>
            </a:r>
          </a:p>
          <a:p>
            <a:pPr marL="0" indent="0">
              <a:buNone/>
            </a:pPr>
            <a:r>
              <a:rPr lang="en-GB" dirty="0" smtClean="0"/>
              <a:t>most in need with ‘traffic light referral system’, reducing marketing activity</a:t>
            </a:r>
            <a:r>
              <a:rPr lang="en-GB" dirty="0"/>
              <a:t>, standardised feedback forms on patient record </a:t>
            </a:r>
            <a:r>
              <a:rPr lang="en-GB" dirty="0" smtClean="0"/>
              <a:t>systems for direct input</a:t>
            </a:r>
            <a:endParaRPr lang="en-GB" dirty="0"/>
          </a:p>
          <a:p>
            <a:pPr marL="0" indent="0">
              <a:buNone/>
            </a:pPr>
            <a:endParaRPr lang="en-GB" dirty="0"/>
          </a:p>
          <a:p>
            <a:pPr marL="0" indent="0">
              <a:buNone/>
            </a:pPr>
            <a:r>
              <a:rPr lang="en-GB" b="1" dirty="0" smtClean="0">
                <a:solidFill>
                  <a:srgbClr val="00B050"/>
                </a:solidFill>
              </a:rPr>
              <a:t>Opportunities:  </a:t>
            </a:r>
            <a:r>
              <a:rPr lang="en-GB" dirty="0" smtClean="0"/>
              <a:t>Standardised monitoring to support ‘mindful commissioning’ and national statistical collections</a:t>
            </a:r>
            <a:endParaRPr lang="en-GB" dirty="0"/>
          </a:p>
        </p:txBody>
      </p:sp>
    </p:spTree>
    <p:extLst>
      <p:ext uri="{BB962C8B-B14F-4D97-AF65-F5344CB8AC3E}">
        <p14:creationId xmlns:p14="http://schemas.microsoft.com/office/powerpoint/2010/main" val="22780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112568"/>
          </a:xfrm>
        </p:spPr>
        <p:txBody>
          <a:bodyPr>
            <a:normAutofit/>
          </a:bodyPr>
          <a:lstStyle/>
          <a:p>
            <a:pPr marL="0" indent="0">
              <a:buNone/>
            </a:pPr>
            <a:r>
              <a:rPr lang="en-GB" b="1" dirty="0" smtClean="0">
                <a:solidFill>
                  <a:srgbClr val="FF0000"/>
                </a:solidFill>
              </a:rPr>
              <a:t>Challenge: </a:t>
            </a:r>
            <a:r>
              <a:rPr lang="en-GB" dirty="0" smtClean="0"/>
              <a:t>knowing when </a:t>
            </a:r>
            <a:r>
              <a:rPr lang="en-GB" dirty="0" smtClean="0"/>
              <a:t> </a:t>
            </a:r>
            <a:endParaRPr lang="en-GB" dirty="0" smtClean="0"/>
          </a:p>
          <a:p>
            <a:pPr marL="0" indent="0">
              <a:buNone/>
            </a:pPr>
            <a:r>
              <a:rPr lang="en-GB" dirty="0" smtClean="0"/>
              <a:t>support is concluded </a:t>
            </a:r>
          </a:p>
          <a:p>
            <a:pPr marL="0" indent="0">
              <a:buNone/>
            </a:pPr>
            <a:endParaRPr lang="en-GB" dirty="0"/>
          </a:p>
          <a:p>
            <a:pPr marL="0" indent="0">
              <a:buNone/>
            </a:pPr>
            <a:r>
              <a:rPr lang="en-GB" b="1" dirty="0" smtClean="0">
                <a:solidFill>
                  <a:srgbClr val="0070C0"/>
                </a:solidFill>
              </a:rPr>
              <a:t>Measures:  </a:t>
            </a:r>
            <a:r>
              <a:rPr lang="en-GB" dirty="0" smtClean="0"/>
              <a:t>Effective agreed action plans with patient, The </a:t>
            </a:r>
            <a:r>
              <a:rPr lang="en-GB" dirty="0" err="1" smtClean="0"/>
              <a:t>Bolam</a:t>
            </a:r>
            <a:r>
              <a:rPr lang="en-GB" dirty="0" smtClean="0"/>
              <a:t> Test, developing cross referral procedures with other agencies </a:t>
            </a:r>
          </a:p>
          <a:p>
            <a:pPr marL="0" indent="0">
              <a:buNone/>
            </a:pPr>
            <a:endParaRPr lang="en-GB" dirty="0"/>
          </a:p>
          <a:p>
            <a:pPr marL="0" indent="0">
              <a:buNone/>
            </a:pPr>
            <a:r>
              <a:rPr lang="en-GB" b="1" dirty="0" smtClean="0">
                <a:solidFill>
                  <a:srgbClr val="00B050"/>
                </a:solidFill>
              </a:rPr>
              <a:t>Opportunities:  </a:t>
            </a:r>
            <a:r>
              <a:rPr lang="en-GB" dirty="0" smtClean="0"/>
              <a:t>Effective training for Link </a:t>
            </a:r>
            <a:r>
              <a:rPr lang="en-GB" dirty="0" smtClean="0"/>
              <a:t>Workers </a:t>
            </a:r>
            <a:r>
              <a:rPr lang="en-GB" dirty="0" smtClean="0"/>
              <a:t>and introduction of levels of SP</a:t>
            </a:r>
            <a:endParaRPr lang="en-GB" dirty="0"/>
          </a:p>
        </p:txBody>
      </p:sp>
      <p:pic>
        <p:nvPicPr>
          <p:cNvPr id="2052" name="Picture 4" descr="Image result for boundaries"/>
          <p:cNvPicPr>
            <a:picLocks noChangeAspect="1" noChangeArrowheads="1"/>
          </p:cNvPicPr>
          <p:nvPr/>
        </p:nvPicPr>
        <p:blipFill rotWithShape="1">
          <a:blip r:embed="rId3">
            <a:extLst>
              <a:ext uri="{28A0092B-C50C-407E-A947-70E740481C1C}">
                <a14:useLocalDpi xmlns:a14="http://schemas.microsoft.com/office/drawing/2010/main" val="0"/>
              </a:ext>
            </a:extLst>
          </a:blip>
          <a:srcRect l="2662" t="20525" r="3990" b="38760"/>
          <a:stretch/>
        </p:blipFill>
        <p:spPr bwMode="auto">
          <a:xfrm>
            <a:off x="5652120" y="332656"/>
            <a:ext cx="3294489"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50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dirty="0" smtClean="0">
                <a:solidFill>
                  <a:srgbClr val="FF0000"/>
                </a:solidFill>
              </a:rPr>
              <a:t>Challenge: </a:t>
            </a:r>
            <a:r>
              <a:rPr lang="en-GB" dirty="0" smtClean="0"/>
              <a:t>Vast range of training needs (see matrix)</a:t>
            </a:r>
          </a:p>
          <a:p>
            <a:pPr marL="0" indent="0">
              <a:buNone/>
            </a:pPr>
            <a:endParaRPr lang="en-GB" dirty="0"/>
          </a:p>
          <a:p>
            <a:pPr marL="0" indent="0">
              <a:buNone/>
            </a:pPr>
            <a:r>
              <a:rPr lang="en-GB" b="1" dirty="0" smtClean="0">
                <a:solidFill>
                  <a:srgbClr val="0070C0"/>
                </a:solidFill>
              </a:rPr>
              <a:t>Measures:  </a:t>
            </a:r>
            <a:r>
              <a:rPr lang="en-GB" dirty="0" smtClean="0"/>
              <a:t>Sourcing courses locally </a:t>
            </a:r>
            <a:r>
              <a:rPr lang="en-GB" dirty="0"/>
              <a:t>and developing in house training </a:t>
            </a:r>
            <a:r>
              <a:rPr lang="en-GB" dirty="0" smtClean="0"/>
              <a:t>to build up package</a:t>
            </a:r>
          </a:p>
          <a:p>
            <a:pPr marL="0" indent="0">
              <a:buNone/>
            </a:pPr>
            <a:endParaRPr lang="en-GB" dirty="0"/>
          </a:p>
          <a:p>
            <a:pPr marL="0" indent="0">
              <a:buNone/>
            </a:pPr>
            <a:r>
              <a:rPr lang="en-GB" b="1" dirty="0" smtClean="0">
                <a:solidFill>
                  <a:srgbClr val="00B050"/>
                </a:solidFill>
              </a:rPr>
              <a:t>Opportunities:  </a:t>
            </a:r>
            <a:r>
              <a:rPr lang="en-GB" dirty="0" smtClean="0"/>
              <a:t>Standardised SP training involving a range of teaching / learning methods so learning can be embedded through practical application, discussion and challenge.  Career progression routes.</a:t>
            </a:r>
          </a:p>
          <a:p>
            <a:pPr marL="0" indent="0">
              <a:buNone/>
            </a:pPr>
            <a:endParaRPr lang="en-GB" dirty="0" smtClean="0"/>
          </a:p>
          <a:p>
            <a:pPr marL="0" indent="0" algn="ctr">
              <a:buNone/>
            </a:pPr>
            <a:r>
              <a:rPr lang="en-GB" b="1" dirty="0" smtClean="0"/>
              <a:t>BUT there is no substitute for classroom learning!</a:t>
            </a:r>
            <a:endParaRPr lang="en-GB" b="1" dirty="0"/>
          </a:p>
        </p:txBody>
      </p:sp>
      <p:pic>
        <p:nvPicPr>
          <p:cNvPr id="4098" name="Picture 2" descr="Image result for brain food"/>
          <p:cNvPicPr>
            <a:picLocks noChangeAspect="1" noChangeArrowheads="1"/>
          </p:cNvPicPr>
          <p:nvPr/>
        </p:nvPicPr>
        <p:blipFill rotWithShape="1">
          <a:blip r:embed="rId3">
            <a:extLst>
              <a:ext uri="{28A0092B-C50C-407E-A947-70E740481C1C}">
                <a14:useLocalDpi xmlns:a14="http://schemas.microsoft.com/office/drawing/2010/main" val="0"/>
              </a:ext>
            </a:extLst>
          </a:blip>
          <a:srcRect b="80683"/>
          <a:stretch/>
        </p:blipFill>
        <p:spPr bwMode="auto">
          <a:xfrm>
            <a:off x="395536" y="260649"/>
            <a:ext cx="4916289" cy="93610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brain"/>
          <p:cNvPicPr>
            <a:picLocks noChangeAspect="1" noChangeArrowheads="1"/>
          </p:cNvPicPr>
          <p:nvPr/>
        </p:nvPicPr>
        <p:blipFill rotWithShape="1">
          <a:blip r:embed="rId4">
            <a:extLst>
              <a:ext uri="{28A0092B-C50C-407E-A947-70E740481C1C}">
                <a14:useLocalDpi xmlns:a14="http://schemas.microsoft.com/office/drawing/2010/main" val="0"/>
              </a:ext>
            </a:extLst>
          </a:blip>
          <a:srcRect b="16597"/>
          <a:stretch/>
        </p:blipFill>
        <p:spPr bwMode="auto">
          <a:xfrm>
            <a:off x="4860032" y="181356"/>
            <a:ext cx="1968809" cy="1094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02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3184</Words>
  <Application>Microsoft Office PowerPoint</Application>
  <PresentationFormat>On-screen Show (4:3)</PresentationFormat>
  <Paragraphs>202</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Social Prescribing Link Workers  A View From The Ground     </vt:lpstr>
      <vt:lpstr>The Green Dreams Project…..</vt:lpstr>
      <vt:lpstr>Challenges for the Organisation</vt:lpstr>
      <vt:lpstr>PowerPoint Presentation</vt:lpstr>
      <vt:lpstr>Support in Place</vt:lpstr>
      <vt:lpstr>Audit of Link Worker Support Needs</vt:lpstr>
      <vt:lpstr>PowerPoint Presentation</vt:lpstr>
      <vt:lpstr>PowerPoint Presentation</vt:lpstr>
      <vt:lpstr>PowerPoint Presentation</vt:lpstr>
      <vt:lpstr>PowerPoint Presentation</vt:lpstr>
      <vt:lpstr>Awareness of Local Services / Partnerships / Networking</vt:lpstr>
      <vt:lpstr>What’s in it for ME?</vt:lpstr>
      <vt:lpstr>PowerPoint Presentation</vt:lpstr>
      <vt:lpstr>Conclusion – The Opportunities</vt:lpstr>
      <vt:lpstr>PowerPoint Presentation</vt:lpstr>
    </vt:vector>
  </TitlesOfParts>
  <Company>NHS Central Lancashire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Workers  A View from the Ground</dc:title>
  <dc:creator>NHS Central Lancashire</dc:creator>
  <cp:lastModifiedBy>NHS Central Lancashire</cp:lastModifiedBy>
  <cp:revision>51</cp:revision>
  <cp:lastPrinted>2017-09-22T08:37:17Z</cp:lastPrinted>
  <dcterms:created xsi:type="dcterms:W3CDTF">2017-09-21T13:16:49Z</dcterms:created>
  <dcterms:modified xsi:type="dcterms:W3CDTF">2017-09-22T14:39:24Z</dcterms:modified>
</cp:coreProperties>
</file>